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9" r:id="rId2"/>
    <p:sldId id="260" r:id="rId3"/>
    <p:sldId id="261" r:id="rId4"/>
    <p:sldId id="284" r:id="rId5"/>
    <p:sldId id="267" r:id="rId6"/>
    <p:sldId id="264" r:id="rId7"/>
    <p:sldId id="268" r:id="rId8"/>
    <p:sldId id="273" r:id="rId9"/>
    <p:sldId id="271" r:id="rId10"/>
    <p:sldId id="274" r:id="rId11"/>
    <p:sldId id="279" r:id="rId12"/>
    <p:sldId id="265" r:id="rId13"/>
    <p:sldId id="269" r:id="rId14"/>
    <p:sldId id="272" r:id="rId15"/>
    <p:sldId id="285" r:id="rId16"/>
    <p:sldId id="286" r:id="rId17"/>
    <p:sldId id="287" r:id="rId18"/>
    <p:sldId id="288" r:id="rId19"/>
    <p:sldId id="289" r:id="rId20"/>
    <p:sldId id="270" r:id="rId21"/>
    <p:sldId id="266" r:id="rId22"/>
    <p:sldId id="290" r:id="rId23"/>
    <p:sldId id="291" r:id="rId24"/>
    <p:sldId id="293" r:id="rId25"/>
    <p:sldId id="292" r:id="rId26"/>
    <p:sldId id="294" r:id="rId27"/>
    <p:sldId id="276" r:id="rId28"/>
    <p:sldId id="275" r:id="rId29"/>
    <p:sldId id="282" r:id="rId30"/>
    <p:sldId id="281" r:id="rId31"/>
    <p:sldId id="295" r:id="rId32"/>
    <p:sldId id="296" r:id="rId33"/>
    <p:sldId id="300" r:id="rId34"/>
    <p:sldId id="277" r:id="rId35"/>
    <p:sldId id="299" r:id="rId36"/>
    <p:sldId id="297" r:id="rId37"/>
    <p:sldId id="298" r:id="rId38"/>
    <p:sldId id="280" r:id="rId39"/>
    <p:sldId id="262" r:id="rId40"/>
  </p:sldIdLst>
  <p:sldSz cx="12192000"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7A8"/>
    <a:srgbClr val="31A386"/>
    <a:srgbClr val="EBB866"/>
    <a:srgbClr val="68A4D9"/>
    <a:srgbClr val="DC444A"/>
    <a:srgbClr val="E6E6E6"/>
    <a:srgbClr val="5BA7FD"/>
    <a:srgbClr val="E46988"/>
    <a:srgbClr val="FF9409"/>
    <a:srgbClr val="91E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39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64A07-E408-4E19-AE8E-60ABB843D557}" type="datetimeFigureOut">
              <a:rPr lang="zh-CN" altLang="en-US" smtClean="0"/>
              <a:t>2019/6/10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20F73-21D5-4156-BFBA-F428913AC384}" type="slidenum">
              <a:rPr lang="zh-CN" altLang="en-US" smtClean="0"/>
              <a:t>‹#›</a:t>
            </a:fld>
            <a:endParaRPr lang="zh-CN" altLang="en-US"/>
          </a:p>
        </p:txBody>
      </p:sp>
    </p:spTree>
    <p:extLst>
      <p:ext uri="{BB962C8B-B14F-4D97-AF65-F5344CB8AC3E}">
        <p14:creationId xmlns:p14="http://schemas.microsoft.com/office/powerpoint/2010/main" val="151320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t>1</a:t>
            </a:fld>
            <a:endParaRPr lang="zh-CN" altLang="en-US"/>
          </a:p>
        </p:txBody>
      </p:sp>
    </p:spTree>
    <p:extLst>
      <p:ext uri="{BB962C8B-B14F-4D97-AF65-F5344CB8AC3E}">
        <p14:creationId xmlns:p14="http://schemas.microsoft.com/office/powerpoint/2010/main" val="88689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Click="0" advTm="3000">
        <p:fade/>
      </p:transition>
    </mc:Choice>
    <mc:Fallback xmlns="">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750" advClick="0" advTm="3000">
        <p:fade/>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2.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1.jpe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2.jpeg"/><Relationship Id="rId7" Type="http://schemas.openxmlformats.org/officeDocument/2006/relationships/image" Target="../media/image41.jpeg"/><Relationship Id="rId12" Type="http://schemas.openxmlformats.org/officeDocument/2006/relationships/image" Target="../media/image50.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40.jpeg"/><Relationship Id="rId11" Type="http://schemas.openxmlformats.org/officeDocument/2006/relationships/image" Target="../media/image49.png"/><Relationship Id="rId5" Type="http://schemas.openxmlformats.org/officeDocument/2006/relationships/image" Target="../media/image38.jpeg"/><Relationship Id="rId10" Type="http://schemas.openxmlformats.org/officeDocument/2006/relationships/image" Target="../media/image48.png"/><Relationship Id="rId4" Type="http://schemas.openxmlformats.org/officeDocument/2006/relationships/image" Target="../media/image37.jpe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6803944" y="5168218"/>
            <a:ext cx="692785" cy="659876"/>
          </a:xfrm>
          <a:prstGeom prst="rect">
            <a:avLst/>
          </a:prstGeom>
        </p:spPr>
      </p:pic>
      <p:pic>
        <p:nvPicPr>
          <p:cNvPr id="5" name="图片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86640">
            <a:off x="1278713" y="5333902"/>
            <a:ext cx="1066153" cy="1080998"/>
          </a:xfrm>
          <a:prstGeom prst="rect">
            <a:avLst/>
          </a:prstGeom>
        </p:spPr>
      </p:pic>
      <p:pic>
        <p:nvPicPr>
          <p:cNvPr id="7" name="图片 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86816">
            <a:off x="1036078" y="2133247"/>
            <a:ext cx="2219754" cy="2199389"/>
          </a:xfrm>
          <a:prstGeom prst="rect">
            <a:avLst/>
          </a:prstGeom>
        </p:spPr>
      </p:pic>
      <p:pic>
        <p:nvPicPr>
          <p:cNvPr id="9" name="图片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3632" y="293822"/>
            <a:ext cx="1326925" cy="1247781"/>
          </a:xfrm>
          <a:prstGeom prst="rect">
            <a:avLst/>
          </a:prstGeom>
        </p:spPr>
      </p:pic>
      <p:pic>
        <p:nvPicPr>
          <p:cNvPr id="11" name="图片 1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53045">
            <a:off x="9897785" y="763457"/>
            <a:ext cx="1036022" cy="1064976"/>
          </a:xfrm>
          <a:prstGeom prst="rect">
            <a:avLst/>
          </a:prstGeom>
        </p:spPr>
      </p:pic>
      <p:pic>
        <p:nvPicPr>
          <p:cNvPr id="13" name="图片 1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96607">
            <a:off x="10608383" y="4064975"/>
            <a:ext cx="1376736" cy="1422568"/>
          </a:xfrm>
          <a:prstGeom prst="rect">
            <a:avLst/>
          </a:prstGeom>
        </p:spPr>
      </p:pic>
      <p:pic>
        <p:nvPicPr>
          <p:cNvPr id="15" name="图片 14"/>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76812">
            <a:off x="563477" y="217974"/>
            <a:ext cx="1337228" cy="1297311"/>
          </a:xfrm>
          <a:prstGeom prst="rect">
            <a:avLst/>
          </a:prstGeom>
        </p:spPr>
      </p:pic>
      <p:pic>
        <p:nvPicPr>
          <p:cNvPr id="19" name="图片 18"/>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253283">
            <a:off x="3050348" y="4678086"/>
            <a:ext cx="1793494" cy="1764531"/>
          </a:xfrm>
          <a:prstGeom prst="rect">
            <a:avLst/>
          </a:prstGeom>
        </p:spPr>
      </p:pic>
      <p:pic>
        <p:nvPicPr>
          <p:cNvPr id="21" name="图片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5934483" y="827807"/>
            <a:ext cx="692785" cy="659876"/>
          </a:xfrm>
          <a:prstGeom prst="rect">
            <a:avLst/>
          </a:prstGeom>
        </p:spPr>
      </p:pic>
      <p:sp>
        <p:nvSpPr>
          <p:cNvPr id="42" name="任意多边形: 形状 41"/>
          <p:cNvSpPr/>
          <p:nvPr/>
        </p:nvSpPr>
        <p:spPr>
          <a:xfrm>
            <a:off x="0" y="1774599"/>
            <a:ext cx="12192000" cy="3671460"/>
          </a:xfrm>
          <a:custGeom>
            <a:avLst/>
            <a:gdLst>
              <a:gd name="connsiteX0" fmla="*/ 3548055 w 12192000"/>
              <a:gd name="connsiteY0" fmla="*/ 2890238 h 3671460"/>
              <a:gd name="connsiteX1" fmla="*/ 3375060 w 12192000"/>
              <a:gd name="connsiteY1" fmla="*/ 3063233 h 3671460"/>
              <a:gd name="connsiteX2" fmla="*/ 3548055 w 12192000"/>
              <a:gd name="connsiteY2" fmla="*/ 3236228 h 3671460"/>
              <a:gd name="connsiteX3" fmla="*/ 3721050 w 12192000"/>
              <a:gd name="connsiteY3" fmla="*/ 3063233 h 3671460"/>
              <a:gd name="connsiteX4" fmla="*/ 3548055 w 12192000"/>
              <a:gd name="connsiteY4" fmla="*/ 2890238 h 3671460"/>
              <a:gd name="connsiteX5" fmla="*/ 2776067 w 12192000"/>
              <a:gd name="connsiteY5" fmla="*/ 2890238 h 3671460"/>
              <a:gd name="connsiteX6" fmla="*/ 2603072 w 12192000"/>
              <a:gd name="connsiteY6" fmla="*/ 3063233 h 3671460"/>
              <a:gd name="connsiteX7" fmla="*/ 2776067 w 12192000"/>
              <a:gd name="connsiteY7" fmla="*/ 3236228 h 3671460"/>
              <a:gd name="connsiteX8" fmla="*/ 2949062 w 12192000"/>
              <a:gd name="connsiteY8" fmla="*/ 3063233 h 3671460"/>
              <a:gd name="connsiteX9" fmla="*/ 2776067 w 12192000"/>
              <a:gd name="connsiteY9" fmla="*/ 2890238 h 3671460"/>
              <a:gd name="connsiteX10" fmla="*/ 2004079 w 12192000"/>
              <a:gd name="connsiteY10" fmla="*/ 2890238 h 3671460"/>
              <a:gd name="connsiteX11" fmla="*/ 1831084 w 12192000"/>
              <a:gd name="connsiteY11" fmla="*/ 3063233 h 3671460"/>
              <a:gd name="connsiteX12" fmla="*/ 2004079 w 12192000"/>
              <a:gd name="connsiteY12" fmla="*/ 3236228 h 3671460"/>
              <a:gd name="connsiteX13" fmla="*/ 2177074 w 12192000"/>
              <a:gd name="connsiteY13" fmla="*/ 3063233 h 3671460"/>
              <a:gd name="connsiteX14" fmla="*/ 2004079 w 12192000"/>
              <a:gd name="connsiteY14" fmla="*/ 2890238 h 3671460"/>
              <a:gd name="connsiteX15" fmla="*/ 1232091 w 12192000"/>
              <a:gd name="connsiteY15" fmla="*/ 2890238 h 3671460"/>
              <a:gd name="connsiteX16" fmla="*/ 1059096 w 12192000"/>
              <a:gd name="connsiteY16" fmla="*/ 3063233 h 3671460"/>
              <a:gd name="connsiteX17" fmla="*/ 1232091 w 12192000"/>
              <a:gd name="connsiteY17" fmla="*/ 3236228 h 3671460"/>
              <a:gd name="connsiteX18" fmla="*/ 1405086 w 12192000"/>
              <a:gd name="connsiteY18" fmla="*/ 3063233 h 3671460"/>
              <a:gd name="connsiteX19" fmla="*/ 1232091 w 12192000"/>
              <a:gd name="connsiteY19" fmla="*/ 2890238 h 3671460"/>
              <a:gd name="connsiteX20" fmla="*/ 0 w 12192000"/>
              <a:gd name="connsiteY20" fmla="*/ 0 h 3671460"/>
              <a:gd name="connsiteX21" fmla="*/ 12192000 w 12192000"/>
              <a:gd name="connsiteY21" fmla="*/ 0 h 3671460"/>
              <a:gd name="connsiteX22" fmla="*/ 12192000 w 12192000"/>
              <a:gd name="connsiteY22" fmla="*/ 3671460 h 3671460"/>
              <a:gd name="connsiteX23" fmla="*/ 0 w 12192000"/>
              <a:gd name="connsiteY23" fmla="*/ 3671460 h 367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3671460">
                <a:moveTo>
                  <a:pt x="3548055" y="2890238"/>
                </a:moveTo>
                <a:cubicBezTo>
                  <a:pt x="3452512" y="2890238"/>
                  <a:pt x="3375060" y="2967690"/>
                  <a:pt x="3375060" y="3063233"/>
                </a:cubicBezTo>
                <a:cubicBezTo>
                  <a:pt x="3375060" y="3158776"/>
                  <a:pt x="3452512" y="3236228"/>
                  <a:pt x="3548055" y="3236228"/>
                </a:cubicBezTo>
                <a:cubicBezTo>
                  <a:pt x="3643598" y="3236228"/>
                  <a:pt x="3721050" y="3158776"/>
                  <a:pt x="3721050" y="3063233"/>
                </a:cubicBezTo>
                <a:cubicBezTo>
                  <a:pt x="3721050" y="2967690"/>
                  <a:pt x="3643598" y="2890238"/>
                  <a:pt x="3548055" y="2890238"/>
                </a:cubicBezTo>
                <a:close/>
                <a:moveTo>
                  <a:pt x="2776067" y="2890238"/>
                </a:moveTo>
                <a:cubicBezTo>
                  <a:pt x="2680524" y="2890238"/>
                  <a:pt x="2603072" y="2967690"/>
                  <a:pt x="2603072" y="3063233"/>
                </a:cubicBezTo>
                <a:cubicBezTo>
                  <a:pt x="2603072" y="3158776"/>
                  <a:pt x="2680524" y="3236228"/>
                  <a:pt x="2776067" y="3236228"/>
                </a:cubicBezTo>
                <a:cubicBezTo>
                  <a:pt x="2871610" y="3236228"/>
                  <a:pt x="2949062" y="3158776"/>
                  <a:pt x="2949062" y="3063233"/>
                </a:cubicBezTo>
                <a:cubicBezTo>
                  <a:pt x="2949062" y="2967690"/>
                  <a:pt x="2871610" y="2890238"/>
                  <a:pt x="2776067" y="2890238"/>
                </a:cubicBezTo>
                <a:close/>
                <a:moveTo>
                  <a:pt x="2004079" y="2890238"/>
                </a:moveTo>
                <a:cubicBezTo>
                  <a:pt x="1908536" y="2890238"/>
                  <a:pt x="1831084" y="2967690"/>
                  <a:pt x="1831084" y="3063233"/>
                </a:cubicBezTo>
                <a:cubicBezTo>
                  <a:pt x="1831084" y="3158776"/>
                  <a:pt x="1908536" y="3236228"/>
                  <a:pt x="2004079" y="3236228"/>
                </a:cubicBezTo>
                <a:cubicBezTo>
                  <a:pt x="2099622" y="3236228"/>
                  <a:pt x="2177074" y="3158776"/>
                  <a:pt x="2177074" y="3063233"/>
                </a:cubicBezTo>
                <a:cubicBezTo>
                  <a:pt x="2177074" y="2967690"/>
                  <a:pt x="2099622" y="2890238"/>
                  <a:pt x="2004079" y="2890238"/>
                </a:cubicBezTo>
                <a:close/>
                <a:moveTo>
                  <a:pt x="1232091" y="2890238"/>
                </a:moveTo>
                <a:cubicBezTo>
                  <a:pt x="1136548" y="2890238"/>
                  <a:pt x="1059096" y="2967690"/>
                  <a:pt x="1059096" y="3063233"/>
                </a:cubicBezTo>
                <a:cubicBezTo>
                  <a:pt x="1059096" y="3158776"/>
                  <a:pt x="1136548" y="3236228"/>
                  <a:pt x="1232091" y="3236228"/>
                </a:cubicBezTo>
                <a:cubicBezTo>
                  <a:pt x="1327634" y="3236228"/>
                  <a:pt x="1405086" y="3158776"/>
                  <a:pt x="1405086" y="3063233"/>
                </a:cubicBezTo>
                <a:cubicBezTo>
                  <a:pt x="1405086" y="2967690"/>
                  <a:pt x="1327634" y="2890238"/>
                  <a:pt x="1232091" y="2890238"/>
                </a:cubicBezTo>
                <a:close/>
                <a:moveTo>
                  <a:pt x="0" y="0"/>
                </a:moveTo>
                <a:lnTo>
                  <a:pt x="12192000" y="0"/>
                </a:lnTo>
                <a:lnTo>
                  <a:pt x="12192000" y="3671460"/>
                </a:lnTo>
                <a:lnTo>
                  <a:pt x="0" y="3671460"/>
                </a:lnTo>
                <a:close/>
              </a:path>
            </a:pathLst>
          </a:custGeom>
          <a:solidFill>
            <a:srgbClr val="31A386">
              <a:alpha val="8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4291910" y="1854164"/>
            <a:ext cx="7537624" cy="3199094"/>
            <a:chOff x="4979618" y="1997977"/>
            <a:chExt cx="7537624" cy="3199094"/>
          </a:xfrm>
        </p:grpSpPr>
        <p:sp>
          <p:nvSpPr>
            <p:cNvPr id="25" name="文本框 24"/>
            <p:cNvSpPr txBox="1"/>
            <p:nvPr/>
          </p:nvSpPr>
          <p:spPr>
            <a:xfrm>
              <a:off x="7831125" y="1997977"/>
              <a:ext cx="4686117" cy="2215991"/>
            </a:xfrm>
            <a:prstGeom prst="rect">
              <a:avLst/>
            </a:prstGeom>
            <a:noFill/>
          </p:spPr>
          <p:txBody>
            <a:bodyPr wrap="square" rtlCol="0">
              <a:spAutoFit/>
            </a:bodyPr>
            <a:lstStyle/>
            <a:p>
              <a:r>
                <a:rPr lang="en-US" altLang="zh-CN" sz="13800" b="1" dirty="0" smtClean="0">
                  <a:solidFill>
                    <a:schemeClr val="bg1"/>
                  </a:solidFill>
                  <a:effectLst>
                    <a:outerShdw blurRad="38100" dist="38100" dir="2700000" algn="tl">
                      <a:srgbClr val="000000">
                        <a:alpha val="43137"/>
                      </a:srgbClr>
                    </a:outerShdw>
                  </a:effectLst>
                  <a:latin typeface="Agency FB" panose="020B0503020202020204" pitchFamily="34" charset="0"/>
                  <a:ea typeface="Adobe 宋体 Std L" panose="02020300000000000000" pitchFamily="18" charset="-122"/>
                </a:rPr>
                <a:t>2019</a:t>
              </a:r>
              <a:endParaRPr lang="zh-CN" altLang="en-US" sz="13800" b="1" dirty="0">
                <a:solidFill>
                  <a:schemeClr val="bg1"/>
                </a:solidFill>
                <a:effectLst>
                  <a:outerShdw blurRad="38100" dist="38100" dir="2700000" algn="tl">
                    <a:srgbClr val="000000">
                      <a:alpha val="43137"/>
                    </a:srgbClr>
                  </a:outerShdw>
                </a:effectLst>
                <a:latin typeface="Agency FB" panose="020B0503020202020204" pitchFamily="34" charset="0"/>
                <a:ea typeface="Adobe 宋体 Std L" panose="02020300000000000000" pitchFamily="18" charset="-122"/>
              </a:endParaRPr>
            </a:p>
          </p:txBody>
        </p:sp>
        <p:sp>
          <p:nvSpPr>
            <p:cNvPr id="26" name="文本框 25"/>
            <p:cNvSpPr txBox="1"/>
            <p:nvPr/>
          </p:nvSpPr>
          <p:spPr>
            <a:xfrm>
              <a:off x="4979618" y="3961581"/>
              <a:ext cx="6007146" cy="58477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基于深度学习的图像风格迁移</a:t>
              </a:r>
            </a:p>
          </p:txBody>
        </p:sp>
        <p:sp>
          <p:nvSpPr>
            <p:cNvPr id="27" name="文本框 26"/>
            <p:cNvSpPr txBox="1"/>
            <p:nvPr/>
          </p:nvSpPr>
          <p:spPr>
            <a:xfrm>
              <a:off x="9197970" y="4550740"/>
              <a:ext cx="2890906" cy="646331"/>
            </a:xfrm>
            <a:prstGeom prst="rect">
              <a:avLst/>
            </a:prstGeom>
            <a:noFill/>
          </p:spPr>
          <p:txBody>
            <a:bodyPr wrap="square" rtlCol="0">
              <a:spAutoFit/>
            </a:bodyPr>
            <a:lstStyle/>
            <a:p>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1553058</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肖昊坪</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1652302</a:t>
              </a: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陈佳莉</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7363797" y="5893952"/>
            <a:ext cx="2615936" cy="345989"/>
            <a:chOff x="7030995" y="5782831"/>
            <a:chExt cx="2615936" cy="345989"/>
          </a:xfrm>
        </p:grpSpPr>
        <p:sp>
          <p:nvSpPr>
            <p:cNvPr id="28" name="椭圆 27"/>
            <p:cNvSpPr/>
            <p:nvPr/>
          </p:nvSpPr>
          <p:spPr>
            <a:xfrm>
              <a:off x="7030995" y="578283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787644" y="5782831"/>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544293" y="5782831"/>
              <a:ext cx="345989" cy="345989"/>
            </a:xfrm>
            <a:prstGeom prst="ellipse">
              <a:avLst/>
            </a:prstGeom>
            <a:solidFill>
              <a:srgbClr val="DC44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9300942" y="5782831"/>
              <a:ext cx="345989" cy="345989"/>
            </a:xfrm>
            <a:prstGeom prst="ellipse">
              <a:avLst/>
            </a:prstGeom>
            <a:solidFill>
              <a:srgbClr val="68A4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randombar(horizontal)">
                                      <p:cBhvr>
                                        <p:cTn id="31" dur="500"/>
                                        <p:tgtEl>
                                          <p:spTgt spid="2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randombar(horizontal)">
                                      <p:cBhvr>
                                        <p:cTn id="34" dur="500"/>
                                        <p:tgtEl>
                                          <p:spTgt spid="42"/>
                                        </p:tgtEl>
                                      </p:cBhvr>
                                    </p:animEffect>
                                  </p:childTnLst>
                                </p:cTn>
                              </p:par>
                              <p:par>
                                <p:cTn id="35" presetID="14"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500"/>
                                        <p:tgtEl>
                                          <p:spTgt spid="32"/>
                                        </p:tgtEl>
                                      </p:cBhvr>
                                    </p:animEffect>
                                  </p:childTnLst>
                                </p:cTn>
                              </p:par>
                              <p:par>
                                <p:cTn id="38" presetID="2" presetClass="entr" presetSubtype="4"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4243797" cy="688628"/>
            <a:chOff x="311727" y="311729"/>
            <a:chExt cx="4243797"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992208"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快速图像风格化迁移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69056" y="1624025"/>
            <a:ext cx="1831970" cy="1883169"/>
          </a:xfrm>
          <a:prstGeom prst="rect">
            <a:avLst/>
          </a:prstGeom>
        </p:spPr>
      </p:pic>
      <p:pic>
        <p:nvPicPr>
          <p:cNvPr id="9" name="图片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851" y="1602667"/>
            <a:ext cx="1874954" cy="1785889"/>
          </a:xfrm>
          <a:prstGeom prst="rect">
            <a:avLst/>
          </a:prstGeom>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69741" y="1624025"/>
            <a:ext cx="1793494" cy="1764531"/>
          </a:xfrm>
          <a:prstGeom prst="rect">
            <a:avLst/>
          </a:prstGeom>
        </p:spPr>
      </p:pic>
      <p:grpSp>
        <p:nvGrpSpPr>
          <p:cNvPr id="17" name="组合 16"/>
          <p:cNvGrpSpPr/>
          <p:nvPr/>
        </p:nvGrpSpPr>
        <p:grpSpPr>
          <a:xfrm>
            <a:off x="687149" y="3680532"/>
            <a:ext cx="3125953" cy="2244364"/>
            <a:chOff x="1392288" y="3703110"/>
            <a:chExt cx="2744255" cy="2244364"/>
          </a:xfrm>
        </p:grpSpPr>
        <p:sp>
          <p:nvSpPr>
            <p:cNvPr id="12" name="矩形 11"/>
            <p:cNvSpPr/>
            <p:nvPr/>
          </p:nvSpPr>
          <p:spPr>
            <a:xfrm>
              <a:off x="1392288" y="3745115"/>
              <a:ext cx="81465" cy="2164272"/>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563316" y="3703110"/>
              <a:ext cx="2573227" cy="2244364"/>
              <a:chOff x="1217327" y="4113031"/>
              <a:chExt cx="2573227" cy="2244364"/>
            </a:xfrm>
          </p:grpSpPr>
          <p:sp>
            <p:nvSpPr>
              <p:cNvPr id="14" name="Title 20"/>
              <p:cNvSpPr txBox="1"/>
              <p:nvPr/>
            </p:nvSpPr>
            <p:spPr>
              <a:xfrm>
                <a:off x="1258665" y="4587680"/>
                <a:ext cx="2531889" cy="176971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针对每一个风格图，我们去训练一个特定的前向模型，损失函数和</a:t>
                </a:r>
                <a:r>
                  <a:rPr lang="en-US" altLang="zh-CN" sz="1400" b="1" dirty="0" err="1" smtClean="0">
                    <a:solidFill>
                      <a:srgbClr val="31A386"/>
                    </a:solidFill>
                    <a:latin typeface="微软雅黑" panose="020B0503020204020204" pitchFamily="34" charset="-122"/>
                    <a:ea typeface="微软雅黑" panose="020B0503020204020204" pitchFamily="34" charset="-122"/>
                    <a:cs typeface="+mn-ea"/>
                    <a:sym typeface="+mn-lt"/>
                  </a:rPr>
                  <a:t>Gatys</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的</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慢速风格化算法相同，用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Gram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统计量来进行风格建模</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400" b="1" dirty="0" smtClean="0">
                  <a:solidFill>
                    <a:srgbClr val="31A386"/>
                  </a:solidFill>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是对于每一个风格都要训练一个模型</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1217327" y="4113031"/>
                <a:ext cx="1781393"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单模型单风格</a:t>
                </a:r>
              </a:p>
            </p:txBody>
          </p:sp>
        </p:grpSp>
      </p:grpSp>
      <p:grpSp>
        <p:nvGrpSpPr>
          <p:cNvPr id="18" name="组合 17"/>
          <p:cNvGrpSpPr/>
          <p:nvPr/>
        </p:nvGrpSpPr>
        <p:grpSpPr>
          <a:xfrm>
            <a:off x="4639198" y="3680532"/>
            <a:ext cx="3256778" cy="2206277"/>
            <a:chOff x="1392288" y="3703110"/>
            <a:chExt cx="2749637" cy="2206277"/>
          </a:xfrm>
        </p:grpSpPr>
        <p:sp>
          <p:nvSpPr>
            <p:cNvPr id="19" name="矩形 18"/>
            <p:cNvSpPr/>
            <p:nvPr/>
          </p:nvSpPr>
          <p:spPr>
            <a:xfrm>
              <a:off x="1392288" y="3745115"/>
              <a:ext cx="93600" cy="2164272"/>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63316" y="3703110"/>
              <a:ext cx="2578609" cy="2082781"/>
              <a:chOff x="1217327" y="4113031"/>
              <a:chExt cx="2578609" cy="2082781"/>
            </a:xfrm>
          </p:grpSpPr>
          <p:sp>
            <p:nvSpPr>
              <p:cNvPr id="21" name="Title 20"/>
              <p:cNvSpPr txBox="1"/>
              <p:nvPr/>
            </p:nvSpPr>
            <p:spPr>
              <a:xfrm>
                <a:off x="1264047" y="4749262"/>
                <a:ext cx="2531889" cy="144655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发掘出不同风格网络之间共享的部分，然后对于新的风格只去改变其有差别的部分，共享的部分保持不变</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400" b="1" dirty="0" smtClean="0">
                  <a:solidFill>
                    <a:srgbClr val="31A386"/>
                  </a:solidFill>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风格</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的增加，</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参数也增加，模型变</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大</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1217327" y="4113031"/>
                <a:ext cx="1781393"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单模型多风格</a:t>
                </a:r>
              </a:p>
            </p:txBody>
          </p:sp>
        </p:grpSp>
      </p:grpSp>
      <p:grpSp>
        <p:nvGrpSpPr>
          <p:cNvPr id="23" name="组合 22"/>
          <p:cNvGrpSpPr/>
          <p:nvPr/>
        </p:nvGrpSpPr>
        <p:grpSpPr>
          <a:xfrm>
            <a:off x="8722073" y="3700319"/>
            <a:ext cx="2744255" cy="2205604"/>
            <a:chOff x="1392288" y="3703110"/>
            <a:chExt cx="2744255" cy="2205604"/>
          </a:xfrm>
        </p:grpSpPr>
        <p:sp>
          <p:nvSpPr>
            <p:cNvPr id="24" name="矩形 23"/>
            <p:cNvSpPr/>
            <p:nvPr/>
          </p:nvSpPr>
          <p:spPr>
            <a:xfrm>
              <a:off x="1392288" y="3745114"/>
              <a:ext cx="93600" cy="21636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563316" y="3703110"/>
              <a:ext cx="2573227" cy="2090476"/>
              <a:chOff x="1217327" y="4113031"/>
              <a:chExt cx="2573227" cy="2090476"/>
            </a:xfrm>
          </p:grpSpPr>
          <p:sp>
            <p:nvSpPr>
              <p:cNvPr id="26" name="Title 20"/>
              <p:cNvSpPr txBox="1"/>
              <p:nvPr/>
            </p:nvSpPr>
            <p:spPr>
              <a:xfrm>
                <a:off x="1258665" y="4587680"/>
                <a:ext cx="2531889" cy="161582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通过 </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VGG</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提取的风格和内容特征，用数据驱动的方式，通过在大规模风格和内容图上进行训练，让 </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AdaIN</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能够直接将图像中的内容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normalize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成不同的风格。</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1217327" y="4113031"/>
                <a:ext cx="2046748"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单模型任意风格</a:t>
                </a:r>
              </a:p>
            </p:txBody>
          </p:sp>
        </p:grpSp>
      </p:grpSp>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效果评估</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13" name="组合 12"/>
          <p:cNvGrpSpPr/>
          <p:nvPr/>
        </p:nvGrpSpPr>
        <p:grpSpPr>
          <a:xfrm>
            <a:off x="7571423" y="1014271"/>
            <a:ext cx="2197978" cy="400110"/>
            <a:chOff x="4703684" y="1380962"/>
            <a:chExt cx="2197978" cy="400110"/>
          </a:xfrm>
        </p:grpSpPr>
        <p:sp>
          <p:nvSpPr>
            <p:cNvPr id="15" name="椭圆 14"/>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120269" y="1380962"/>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速度内存</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571423" y="5730386"/>
            <a:ext cx="2197978" cy="400110"/>
            <a:chOff x="4703684" y="1380962"/>
            <a:chExt cx="2197978" cy="400110"/>
          </a:xfrm>
        </p:grpSpPr>
        <p:sp>
          <p:nvSpPr>
            <p:cNvPr id="19" name="椭圆 18"/>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120269" y="1380962"/>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用户研究</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442170" y="2333597"/>
            <a:ext cx="1930733" cy="400110"/>
            <a:chOff x="7008826" y="1397781"/>
            <a:chExt cx="1930733" cy="400110"/>
          </a:xfrm>
        </p:grpSpPr>
        <p:sp>
          <p:nvSpPr>
            <p:cNvPr id="23" name="椭圆 22"/>
            <p:cNvSpPr/>
            <p:nvPr/>
          </p:nvSpPr>
          <p:spPr>
            <a:xfrm>
              <a:off x="8593570" y="1424842"/>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008826" y="1397781"/>
              <a:ext cx="1781393" cy="400110"/>
            </a:xfrm>
            <a:prstGeom prst="rect">
              <a:avLst/>
            </a:prstGeom>
            <a:noFill/>
          </p:spPr>
          <p:txBody>
            <a:bodyPr wrap="square" rtlCol="0">
              <a:spAutoFit/>
            </a:bodyPr>
            <a:lstStyle/>
            <a:p>
              <a:r>
                <a:rPr lang="zh-CN" altLang="en-US" sz="2000" b="1" dirty="0" smtClean="0">
                  <a:solidFill>
                    <a:srgbClr val="55B7A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风格多样性</a:t>
              </a:r>
              <a:endParaRPr lang="zh-CN" altLang="en-US" sz="2000" b="1" dirty="0">
                <a:solidFill>
                  <a:srgbClr val="55B7A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5062877" y="765654"/>
            <a:ext cx="2013448" cy="5542120"/>
            <a:chOff x="5062877" y="765654"/>
            <a:chExt cx="2013448" cy="5542120"/>
          </a:xfrm>
        </p:grpSpPr>
        <p:sp>
          <p:nvSpPr>
            <p:cNvPr id="8" name="任意多边形 6"/>
            <p:cNvSpPr/>
            <p:nvPr/>
          </p:nvSpPr>
          <p:spPr>
            <a:xfrm>
              <a:off x="5259252" y="765654"/>
              <a:ext cx="1160022" cy="1342544"/>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9" name="任意多边形 7"/>
            <p:cNvSpPr/>
            <p:nvPr/>
          </p:nvSpPr>
          <p:spPr>
            <a:xfrm rot="3775767">
              <a:off x="5273775" y="2932647"/>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10" name="任意多边形 8"/>
            <p:cNvSpPr/>
            <p:nvPr/>
          </p:nvSpPr>
          <p:spPr>
            <a:xfrm rot="10800000">
              <a:off x="5898252" y="1866378"/>
              <a:ext cx="1150869" cy="1342544"/>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 name="connsiteX0-1" fmla="*/ 295415 w 581165"/>
                <a:gd name="connsiteY0-2" fmla="*/ 0 h 681038"/>
                <a:gd name="connsiteX1-3" fmla="*/ 140 w 581165"/>
                <a:gd name="connsiteY1-4" fmla="*/ 176213 h 681038"/>
                <a:gd name="connsiteX2-5" fmla="*/ 9517 w 581165"/>
                <a:gd name="connsiteY2-6" fmla="*/ 526207 h 681038"/>
                <a:gd name="connsiteX3-7" fmla="*/ 293034 w 581165"/>
                <a:gd name="connsiteY3-8" fmla="*/ 681038 h 681038"/>
                <a:gd name="connsiteX4-9" fmla="*/ 581165 w 581165"/>
                <a:gd name="connsiteY4-10" fmla="*/ 519113 h 681038"/>
                <a:gd name="connsiteX5-11" fmla="*/ 581165 w 581165"/>
                <a:gd name="connsiteY5-12" fmla="*/ 178594 h 681038"/>
                <a:gd name="connsiteX6-13" fmla="*/ 295415 w 581165"/>
                <a:gd name="connsiteY6-14" fmla="*/ 0 h 6810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81165" h="681038">
                  <a:moveTo>
                    <a:pt x="295415" y="0"/>
                  </a:moveTo>
                  <a:lnTo>
                    <a:pt x="140" y="176213"/>
                  </a:lnTo>
                  <a:cubicBezTo>
                    <a:pt x="-1447" y="291307"/>
                    <a:pt x="11104" y="411113"/>
                    <a:pt x="9517" y="526207"/>
                  </a:cubicBezTo>
                  <a:lnTo>
                    <a:pt x="293034" y="681038"/>
                  </a:lnTo>
                  <a:lnTo>
                    <a:pt x="581165" y="519113"/>
                  </a:lnTo>
                  <a:lnTo>
                    <a:pt x="581165" y="178594"/>
                  </a:lnTo>
                  <a:lnTo>
                    <a:pt x="295415" y="0"/>
                  </a:lnTo>
                  <a:close/>
                </a:path>
              </a:pathLst>
            </a:custGeom>
            <a:solidFill>
              <a:srgbClr val="31A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11" name="任意多边形 9"/>
            <p:cNvSpPr/>
            <p:nvPr/>
          </p:nvSpPr>
          <p:spPr>
            <a:xfrm rot="3606909">
              <a:off x="5824615" y="4002483"/>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31A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pic>
          <p:nvPicPr>
            <p:cNvPr id="25" name="图片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784" y="1051616"/>
              <a:ext cx="863951" cy="888096"/>
            </a:xfrm>
            <a:prstGeom prst="rect">
              <a:avLst/>
            </a:prstGeom>
          </p:spPr>
        </p:pic>
        <p:pic>
          <p:nvPicPr>
            <p:cNvPr id="26" name="图片 2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3693" y="3202172"/>
              <a:ext cx="863951" cy="888096"/>
            </a:xfrm>
            <a:prstGeom prst="rect">
              <a:avLst/>
            </a:prstGeom>
          </p:spPr>
        </p:pic>
        <p:sp>
          <p:nvSpPr>
            <p:cNvPr id="28" name="任意多边形 7"/>
            <p:cNvSpPr/>
            <p:nvPr/>
          </p:nvSpPr>
          <p:spPr>
            <a:xfrm rot="3775767">
              <a:off x="5159812" y="5056064"/>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pic>
          <p:nvPicPr>
            <p:cNvPr id="29" name="图片 2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9730" y="5325589"/>
              <a:ext cx="863951" cy="888096"/>
            </a:xfrm>
            <a:prstGeom prst="rect">
              <a:avLst/>
            </a:prstGeom>
          </p:spPr>
        </p:pic>
      </p:grpSp>
      <p:grpSp>
        <p:nvGrpSpPr>
          <p:cNvPr id="34" name="组合 33"/>
          <p:cNvGrpSpPr/>
          <p:nvPr/>
        </p:nvGrpSpPr>
        <p:grpSpPr>
          <a:xfrm>
            <a:off x="7571423" y="3440097"/>
            <a:ext cx="2635258" cy="400110"/>
            <a:chOff x="4703684" y="1380962"/>
            <a:chExt cx="2635258" cy="400110"/>
          </a:xfrm>
        </p:grpSpPr>
        <p:sp>
          <p:nvSpPr>
            <p:cNvPr id="35" name="椭圆 34"/>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120269" y="1380962"/>
              <a:ext cx="221867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内容、风格损失值</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442170" y="4427978"/>
            <a:ext cx="1930733" cy="400110"/>
            <a:chOff x="7008826" y="1397781"/>
            <a:chExt cx="1930733" cy="400110"/>
          </a:xfrm>
        </p:grpSpPr>
        <p:sp>
          <p:nvSpPr>
            <p:cNvPr id="38" name="椭圆 37"/>
            <p:cNvSpPr/>
            <p:nvPr/>
          </p:nvSpPr>
          <p:spPr>
            <a:xfrm>
              <a:off x="8593570" y="1424842"/>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008826" y="1397781"/>
              <a:ext cx="1781393" cy="400110"/>
            </a:xfrm>
            <a:prstGeom prst="rect">
              <a:avLst/>
            </a:prstGeom>
            <a:noFill/>
          </p:spPr>
          <p:txBody>
            <a:bodyPr wrap="square" rtlCol="0">
              <a:spAutoFit/>
            </a:bodyPr>
            <a:lstStyle/>
            <a:p>
              <a:r>
                <a:rPr lang="zh-CN" altLang="en-US" sz="2000" b="1" dirty="0" smtClean="0">
                  <a:solidFill>
                    <a:srgbClr val="55B7A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艺术家评判</a:t>
              </a:r>
              <a:endParaRPr lang="zh-CN" altLang="en-US" sz="2000" b="1" dirty="0">
                <a:solidFill>
                  <a:srgbClr val="55B7A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a:spLocks noChangeArrowheads="1"/>
          </p:cNvSpPr>
          <p:nvPr>
            <p:custDataLst>
              <p:tags r:id="rId1"/>
            </p:custDataLst>
          </p:nvPr>
        </p:nvSpPr>
        <p:spPr bwMode="auto">
          <a:xfrm rot="19800000">
            <a:off x="6630793" y="-2467811"/>
            <a:ext cx="2998528" cy="12541074"/>
          </a:xfrm>
          <a:custGeom>
            <a:avLst/>
            <a:gdLst>
              <a:gd name="T0" fmla="*/ 0 w 2026880"/>
              <a:gd name="T1" fmla="*/ 0 h 6399694"/>
              <a:gd name="T2" fmla="*/ 2027594 w 2026880"/>
              <a:gd name="T3" fmla="*/ 1170044 h 6399694"/>
              <a:gd name="T4" fmla="*/ 2027594 w 2026880"/>
              <a:gd name="T5" fmla="*/ 5228688 h 6399694"/>
              <a:gd name="T6" fmla="*/ 0 w 2026880"/>
              <a:gd name="T7" fmla="*/ 6398732 h 6399694"/>
              <a:gd name="T8" fmla="*/ 0 60000 65536"/>
              <a:gd name="T9" fmla="*/ 0 60000 65536"/>
              <a:gd name="T10" fmla="*/ 0 60000 65536"/>
              <a:gd name="T11" fmla="*/ 0 60000 65536"/>
              <a:gd name="T12" fmla="*/ 0 w 2026880"/>
              <a:gd name="T13" fmla="*/ 0 h 6399694"/>
              <a:gd name="T14" fmla="*/ 2026880 w 2026880"/>
              <a:gd name="T15" fmla="*/ 6399694 h 6399694"/>
              <a:gd name="connsiteX0" fmla="*/ 66713 w 2093593"/>
              <a:gd name="connsiteY0" fmla="*/ 0 h 8649033"/>
              <a:gd name="connsiteX1" fmla="*/ 2093593 w 2093593"/>
              <a:gd name="connsiteY1" fmla="*/ 1170220 h 8649033"/>
              <a:gd name="connsiteX2" fmla="*/ 2093593 w 2093593"/>
              <a:gd name="connsiteY2" fmla="*/ 5229474 h 8649033"/>
              <a:gd name="connsiteX3" fmla="*/ 0 w 2093593"/>
              <a:gd name="connsiteY3" fmla="*/ 8649033 h 8649033"/>
              <a:gd name="connsiteX4" fmla="*/ 66713 w 2093593"/>
              <a:gd name="connsiteY4" fmla="*/ 0 h 8649033"/>
              <a:gd name="connsiteX0-1" fmla="*/ 66713 w 2175469"/>
              <a:gd name="connsiteY0-2" fmla="*/ 0 h 9126529"/>
              <a:gd name="connsiteX1-3" fmla="*/ 2093593 w 2175469"/>
              <a:gd name="connsiteY1-4" fmla="*/ 1170220 h 9126529"/>
              <a:gd name="connsiteX2-5" fmla="*/ 2175469 w 2175469"/>
              <a:gd name="connsiteY2-6" fmla="*/ 9126529 h 9126529"/>
              <a:gd name="connsiteX3-7" fmla="*/ 0 w 2175469"/>
              <a:gd name="connsiteY3-8" fmla="*/ 8649033 h 9126529"/>
              <a:gd name="connsiteX4-9" fmla="*/ 66713 w 2175469"/>
              <a:gd name="connsiteY4-10" fmla="*/ 0 h 9126529"/>
              <a:gd name="connsiteX0-11" fmla="*/ 72818 w 2181574"/>
              <a:gd name="connsiteY0-12" fmla="*/ 0 h 9126529"/>
              <a:gd name="connsiteX1-13" fmla="*/ 2099698 w 2181574"/>
              <a:gd name="connsiteY1-14" fmla="*/ 1170220 h 9126529"/>
              <a:gd name="connsiteX2-15" fmla="*/ 2181574 w 2181574"/>
              <a:gd name="connsiteY2-16" fmla="*/ 9126529 h 9126529"/>
              <a:gd name="connsiteX3-17" fmla="*/ 0 w 2181574"/>
              <a:gd name="connsiteY3-18" fmla="*/ 7897552 h 9126529"/>
              <a:gd name="connsiteX4-19" fmla="*/ 72818 w 2181574"/>
              <a:gd name="connsiteY4-20" fmla="*/ 0 h 9126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1574" h="9126529">
                <a:moveTo>
                  <a:pt x="72818" y="0"/>
                </a:moveTo>
                <a:lnTo>
                  <a:pt x="2099698" y="1170220"/>
                </a:lnTo>
                <a:lnTo>
                  <a:pt x="2181574" y="9126529"/>
                </a:lnTo>
                <a:lnTo>
                  <a:pt x="0" y="7897552"/>
                </a:lnTo>
                <a:lnTo>
                  <a:pt x="72818" y="0"/>
                </a:lnTo>
                <a:close/>
              </a:path>
            </a:pathLst>
          </a:custGeom>
          <a:solidFill>
            <a:srgbClr val="31A386"/>
          </a:solidFill>
          <a:ln>
            <a:noFill/>
          </a:ln>
          <a:effectLst>
            <a:outerShdw blurRad="50800" dist="38100" dir="2700000" algn="tl" rotWithShape="0">
              <a:prstClr val="black">
                <a:alpha val="40000"/>
              </a:prstClr>
            </a:outerShdw>
          </a:effectLst>
        </p:spPr>
        <p:txBody>
          <a:bodyPr anchor="ctr"/>
          <a:lstStyle/>
          <a:p>
            <a:endParaRPr lang="zh-CN" altLang="en-US" dirty="0">
              <a:cs typeface="+mn-ea"/>
              <a:sym typeface="+mn-lt"/>
            </a:endParaRPr>
          </a:p>
        </p:txBody>
      </p:sp>
      <p:sp>
        <p:nvSpPr>
          <p:cNvPr id="5" name="文本框 4"/>
          <p:cNvSpPr txBox="1"/>
          <p:nvPr/>
        </p:nvSpPr>
        <p:spPr>
          <a:xfrm>
            <a:off x="2438400" y="1809840"/>
            <a:ext cx="2411138" cy="2215991"/>
          </a:xfrm>
          <a:prstGeom prst="rect">
            <a:avLst/>
          </a:prstGeom>
          <a:noFill/>
        </p:spPr>
        <p:txBody>
          <a:bodyPr wrap="square" rtlCol="0">
            <a:spAutoFit/>
          </a:bodyPr>
          <a:lstStyle/>
          <a:p>
            <a:r>
              <a:rPr lang="en-US" altLang="zh-CN" sz="13800" b="1" dirty="0">
                <a:solidFill>
                  <a:srgbClr val="31A386"/>
                </a:solidFill>
                <a:effectLst>
                  <a:outerShdw blurRad="38100" dist="38100" dir="2700000" algn="tl">
                    <a:srgbClr val="000000">
                      <a:alpha val="43137"/>
                    </a:srgbClr>
                  </a:outerShdw>
                </a:effectLst>
                <a:latin typeface="Agency FB" panose="020B0503020202020204" pitchFamily="34" charset="0"/>
              </a:rPr>
              <a:t>03</a:t>
            </a:r>
            <a:endParaRPr lang="zh-CN" altLang="en-US" sz="13800" b="1" dirty="0">
              <a:solidFill>
                <a:srgbClr val="31A386"/>
              </a:solidFill>
              <a:effectLst>
                <a:outerShdw blurRad="38100" dist="38100" dir="2700000" algn="tl">
                  <a:srgbClr val="000000">
                    <a:alpha val="43137"/>
                  </a:srgbClr>
                </a:outerShdw>
              </a:effectLst>
              <a:latin typeface="Agency FB" panose="020B0503020202020204" pitchFamily="34" charset="0"/>
            </a:endParaRPr>
          </a:p>
        </p:txBody>
      </p:sp>
      <p:sp>
        <p:nvSpPr>
          <p:cNvPr id="6" name="矩形 5"/>
          <p:cNvSpPr/>
          <p:nvPr/>
        </p:nvSpPr>
        <p:spPr>
          <a:xfrm>
            <a:off x="2951912" y="4025831"/>
            <a:ext cx="3619799" cy="769441"/>
          </a:xfrm>
          <a:prstGeom prst="rect">
            <a:avLst/>
          </a:prstGeom>
        </p:spPr>
        <p:txBody>
          <a:bodyPr wrap="square">
            <a:spAutoFit/>
          </a:bodyPr>
          <a:lstStyle/>
          <a:p>
            <a:pPr algn="l" fontAlgn="auto">
              <a:spcBef>
                <a:spcPts val="0"/>
              </a:spcBef>
              <a:spcAft>
                <a:spcPts val="0"/>
              </a:spcAft>
            </a:pPr>
            <a:r>
              <a:rPr lang="zh-CN" altLang="en-US"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具体方法介绍</a:t>
            </a:r>
            <a:endParaRPr lang="en-US" altLang="zh-CN"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4" name="文本框 3"/>
          <p:cNvSpPr txBox="1"/>
          <p:nvPr/>
        </p:nvSpPr>
        <p:spPr>
          <a:xfrm rot="3427696">
            <a:off x="7467257" y="3318725"/>
            <a:ext cx="3695802"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Chapter</a:t>
            </a:r>
            <a:endParaRPr lang="zh-CN" altLang="en-US" sz="3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4658222" y="2946343"/>
            <a:ext cx="692785" cy="659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p:nvPr/>
        </p:nvPicPr>
        <p:blipFill>
          <a:blip r:embed="rId2"/>
          <a:stretch>
            <a:fillRect/>
          </a:stretch>
        </p:blipFill>
        <p:spPr>
          <a:xfrm>
            <a:off x="406215" y="1402834"/>
            <a:ext cx="6503595" cy="4608357"/>
          </a:xfrm>
          <a:prstGeom prst="rect">
            <a:avLst/>
          </a:prstGeom>
          <a:noFill/>
          <a:ln>
            <a:noFill/>
          </a:ln>
        </p:spPr>
      </p:pic>
      <p:grpSp>
        <p:nvGrpSpPr>
          <p:cNvPr id="2" name="组合 1"/>
          <p:cNvGrpSpPr/>
          <p:nvPr/>
        </p:nvGrpSpPr>
        <p:grpSpPr>
          <a:xfrm>
            <a:off x="311727" y="311729"/>
            <a:ext cx="6065813" cy="626730"/>
            <a:chOff x="311727" y="311729"/>
            <a:chExt cx="6065813" cy="626730"/>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476794"/>
              <a:ext cx="4814224"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基于卷积神经网络的图片风格迁移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298446" y="1329073"/>
            <a:ext cx="6986477" cy="4792331"/>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84924" y="1609249"/>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11" name="矩形 10"/>
          <p:cNvSpPr/>
          <p:nvPr/>
        </p:nvSpPr>
        <p:spPr>
          <a:xfrm>
            <a:off x="7284925" y="2913116"/>
            <a:ext cx="4907075" cy="11678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a:t>使用的卷积神经网络为公开的标准</a:t>
            </a:r>
            <a:r>
              <a:rPr lang="en-US" altLang="zh-CN"/>
              <a:t>19</a:t>
            </a:r>
            <a:r>
              <a:rPr lang="zh-CN" altLang="zh-CN"/>
              <a:t>层</a:t>
            </a:r>
            <a:r>
              <a:rPr lang="en-US" altLang="zh-CN"/>
              <a:t>VGG</a:t>
            </a:r>
            <a:r>
              <a:rPr lang="zh-CN" altLang="zh-CN"/>
              <a:t>网络，其中包含</a:t>
            </a:r>
            <a:r>
              <a:rPr lang="en-US" altLang="zh-CN"/>
              <a:t>16</a:t>
            </a:r>
            <a:r>
              <a:rPr lang="zh-CN" altLang="zh-CN"/>
              <a:t>个卷积层和</a:t>
            </a:r>
            <a:r>
              <a:rPr lang="en-US" altLang="zh-CN"/>
              <a:t>5</a:t>
            </a:r>
            <a:r>
              <a:rPr lang="zh-CN" altLang="zh-CN"/>
              <a:t>个池化层；但是我们不使用任何的全连接层。</a:t>
            </a:r>
            <a:endParaRPr lang="zh-CN" altLang="en-US" dirty="0"/>
          </a:p>
        </p:txBody>
      </p:sp>
      <p:sp>
        <p:nvSpPr>
          <p:cNvPr id="12" name="矩形 11"/>
          <p:cNvSpPr/>
          <p:nvPr/>
        </p:nvSpPr>
        <p:spPr>
          <a:xfrm>
            <a:off x="7284923" y="4352838"/>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006194" y="4959368"/>
            <a:ext cx="5843752" cy="66424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p:nvPr/>
        </p:nvPicPr>
        <p:blipFill>
          <a:blip r:embed="rId2"/>
          <a:stretch>
            <a:fillRect/>
          </a:stretch>
        </p:blipFill>
        <p:spPr>
          <a:xfrm>
            <a:off x="7549501" y="4358737"/>
            <a:ext cx="2453640" cy="441960"/>
          </a:xfrm>
          <a:prstGeom prst="rect">
            <a:avLst/>
          </a:prstGeom>
          <a:noFill/>
          <a:ln>
            <a:noFill/>
          </a:ln>
        </p:spPr>
      </p:pic>
      <p:sp>
        <p:nvSpPr>
          <p:cNvPr id="25" name="矩形 24"/>
          <p:cNvSpPr/>
          <p:nvPr/>
        </p:nvSpPr>
        <p:spPr>
          <a:xfrm>
            <a:off x="6006194" y="3059767"/>
            <a:ext cx="5843752" cy="66424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内容图像表示</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6006194" y="1894082"/>
            <a:ext cx="5843752" cy="4101708"/>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943154" y="848590"/>
            <a:ext cx="4907075" cy="11678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316806" y="1140111"/>
            <a:ext cx="2954194" cy="584775"/>
          </a:xfrm>
          <a:prstGeom prst="rect">
            <a:avLst/>
          </a:prstGeom>
          <a:noFill/>
        </p:spPr>
        <p:txBody>
          <a:bodyPr wrap="square" rtlCol="0">
            <a:spAutoFi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内容图像</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33523" y="-61003"/>
            <a:ext cx="1874954" cy="1785889"/>
          </a:xfrm>
          <a:prstGeom prst="rect">
            <a:avLst/>
          </a:prstGeom>
        </p:spPr>
      </p:pic>
      <p:pic>
        <p:nvPicPr>
          <p:cNvPr id="13" name="图片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8716" y="2173350"/>
            <a:ext cx="632260" cy="641064"/>
          </a:xfrm>
          <a:prstGeom prst="rect">
            <a:avLst/>
          </a:prstGeom>
        </p:spPr>
      </p:pic>
      <p:sp>
        <p:nvSpPr>
          <p:cNvPr id="15" name="Title 20"/>
          <p:cNvSpPr txBox="1"/>
          <p:nvPr/>
        </p:nvSpPr>
        <p:spPr>
          <a:xfrm>
            <a:off x="6968428" y="2172205"/>
            <a:ext cx="4636045"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给定一个</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图像</a:t>
            </a:r>
            <a:r>
              <a:rPr lang="en-US" altLang="zh-CN" sz="1400" b="1" dirty="0" smtClean="0">
                <a:solidFill>
                  <a:srgbClr val="31A386"/>
                </a:solidFill>
                <a:latin typeface="微软雅黑" panose="020B0503020204020204" pitchFamily="34" charset="-122"/>
                <a:ea typeface="微软雅黑" panose="020B0503020204020204" pitchFamily="34" charset="-122"/>
                <a:cs typeface="+mn-ea"/>
                <a:sym typeface="+mn-lt"/>
              </a:rPr>
              <a:t>X,</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卷积神经网络在每一层中使用过滤器对图像进行过滤</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编码</a:t>
            </a:r>
            <a:r>
              <a:rPr lang="en-US" altLang="zh-CN" sz="1400" b="1" dirty="0" smtClean="0">
                <a:solidFill>
                  <a:srgbClr val="31A386"/>
                </a:solidFill>
                <a:latin typeface="微软雅黑" panose="020B0503020204020204" pitchFamily="34" charset="-122"/>
                <a:ea typeface="微软雅黑" panose="020B0503020204020204" pitchFamily="34" charset="-122"/>
                <a:cs typeface="+mn-ea"/>
                <a:sym typeface="+mn-lt"/>
              </a:rPr>
              <a:t>,</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获得特征图。</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6106610" y="3093682"/>
            <a:ext cx="5642920" cy="521970"/>
          </a:xfrm>
          <a:prstGeom prst="rect">
            <a:avLst/>
          </a:prstGeom>
        </p:spPr>
        <p:txBody>
          <a:bodyPr wrap="square">
            <a:spAutoFit/>
          </a:bodyPr>
          <a:lstStyle/>
          <a:p>
            <a:r>
              <a:rPr lang="zh-CN" altLang="zh-CN" sz="1400" b="1" dirty="0">
                <a:solidFill>
                  <a:schemeClr val="bg1"/>
                </a:solidFill>
                <a:latin typeface="微软雅黑" panose="020B0503020204020204" pitchFamily="34" charset="-122"/>
                <a:ea typeface="微软雅黑" panose="020B0503020204020204" pitchFamily="34" charset="-122"/>
                <a:cs typeface="+mn-ea"/>
              </a:rPr>
              <a:t>对初始图像（可以设置为白噪声图像）进行梯度下降，以找到与</a:t>
            </a:r>
            <a:r>
              <a:rPr lang="zh-CN" altLang="zh-CN" sz="1400" b="1" dirty="0" smtClean="0">
                <a:solidFill>
                  <a:schemeClr val="bg1"/>
                </a:solidFill>
                <a:latin typeface="微软雅黑" panose="020B0503020204020204" pitchFamily="34" charset="-122"/>
                <a:ea typeface="微软雅黑" panose="020B0503020204020204" pitchFamily="34" charset="-122"/>
                <a:cs typeface="+mn-ea"/>
              </a:rPr>
              <a:t>图像</a:t>
            </a:r>
            <a:r>
              <a:rPr lang="en-US" altLang="zh-CN" sz="1400" b="1" dirty="0" smtClean="0">
                <a:solidFill>
                  <a:schemeClr val="bg1"/>
                </a:solidFill>
                <a:latin typeface="微软雅黑" panose="020B0503020204020204" pitchFamily="34" charset="-122"/>
                <a:ea typeface="微软雅黑" panose="020B0503020204020204" pitchFamily="34" charset="-122"/>
                <a:cs typeface="+mn-ea"/>
              </a:rPr>
              <a:t>X</a:t>
            </a:r>
            <a:r>
              <a:rPr lang="zh-CN" altLang="en-US" sz="1400" b="1" dirty="0" smtClean="0">
                <a:solidFill>
                  <a:schemeClr val="bg1"/>
                </a:solidFill>
                <a:latin typeface="微软雅黑" panose="020B0503020204020204" pitchFamily="34" charset="-122"/>
                <a:ea typeface="微软雅黑" panose="020B0503020204020204" pitchFamily="34" charset="-122"/>
                <a:cs typeface="+mn-ea"/>
              </a:rPr>
              <a:t>的特征匹配的图像</a:t>
            </a:r>
            <a:endParaRPr lang="zh-CN" altLang="en-US" sz="1400" b="1" dirty="0">
              <a:solidFill>
                <a:schemeClr val="bg1"/>
              </a:solidFill>
              <a:latin typeface="微软雅黑" panose="020B0503020204020204" pitchFamily="34" charset="-122"/>
              <a:ea typeface="微软雅黑" panose="020B0503020204020204" pitchFamily="34" charset="-122"/>
              <a:cs typeface="+mn-ea"/>
            </a:endParaRPr>
          </a:p>
        </p:txBody>
      </p:sp>
      <p:sp>
        <p:nvSpPr>
          <p:cNvPr id="26" name="矩形 25"/>
          <p:cNvSpPr/>
          <p:nvPr/>
        </p:nvSpPr>
        <p:spPr>
          <a:xfrm>
            <a:off x="6619321" y="3908068"/>
            <a:ext cx="4314001" cy="307777"/>
          </a:xfrm>
          <a:prstGeom prst="rect">
            <a:avLst/>
          </a:prstGeom>
        </p:spPr>
        <p:txBody>
          <a:bodyPr wrap="none">
            <a:spAutoFit/>
          </a:bodyPr>
          <a:lstStyle/>
          <a:p>
            <a:r>
              <a:rPr lang="zh-CN" altLang="en-US" sz="1400" b="1" dirty="0" smtClean="0">
                <a:solidFill>
                  <a:srgbClr val="31A386"/>
                </a:solidFill>
                <a:latin typeface="微软雅黑" panose="020B0503020204020204" pitchFamily="34" charset="-122"/>
                <a:ea typeface="微软雅黑" panose="020B0503020204020204" pitchFamily="34" charset="-122"/>
                <a:cs typeface="+mn-ea"/>
              </a:rPr>
              <a:t>图像的损失值可以用特征图的误差平方损失函数表示</a:t>
            </a:r>
            <a:endParaRPr lang="zh-CN" altLang="en-US" sz="1400" b="1" dirty="0">
              <a:solidFill>
                <a:srgbClr val="31A386"/>
              </a:solidFill>
              <a:latin typeface="微软雅黑" panose="020B0503020204020204" pitchFamily="34" charset="-122"/>
              <a:ea typeface="微软雅黑" panose="020B0503020204020204" pitchFamily="34" charset="-122"/>
              <a:cs typeface="+mn-ea"/>
            </a:endParaRPr>
          </a:p>
        </p:txBody>
      </p:sp>
      <p:sp>
        <p:nvSpPr>
          <p:cNvPr id="29" name="矩形 28"/>
          <p:cNvSpPr/>
          <p:nvPr/>
        </p:nvSpPr>
        <p:spPr>
          <a:xfrm>
            <a:off x="6157540" y="5045371"/>
            <a:ext cx="4684048" cy="523220"/>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mn-ea"/>
              </a:rPr>
              <a:t>将网络中的高层特征输出作为内容图像的表示。通过误差反馈传播迭代得到与内容图像高层特征相似的重建图像。</a:t>
            </a:r>
          </a:p>
        </p:txBody>
      </p:sp>
      <p:pic>
        <p:nvPicPr>
          <p:cNvPr id="12" name="图片 11"/>
          <p:cNvPicPr/>
          <p:nvPr/>
        </p:nvPicPr>
        <p:blipFill>
          <a:blip r:embed="rId5"/>
          <a:stretch>
            <a:fillRect/>
          </a:stretch>
        </p:blipFill>
        <p:spPr>
          <a:xfrm>
            <a:off x="6350" y="1894205"/>
            <a:ext cx="6100445" cy="41014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371038" y="1637347"/>
            <a:ext cx="5743085" cy="4442178"/>
            <a:chOff x="1309254" y="1501422"/>
            <a:chExt cx="5743085" cy="5356578"/>
          </a:xfrm>
        </p:grpSpPr>
        <p:sp>
          <p:nvSpPr>
            <p:cNvPr id="46" name="矩形 45"/>
            <p:cNvSpPr/>
            <p:nvPr/>
          </p:nvSpPr>
          <p:spPr>
            <a:xfrm>
              <a:off x="536222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0024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309254"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7333829" y="1637347"/>
            <a:ext cx="3681105" cy="4442178"/>
            <a:chOff x="1309254" y="1501422"/>
            <a:chExt cx="3681105" cy="5356578"/>
          </a:xfrm>
        </p:grpSpPr>
        <p:sp>
          <p:nvSpPr>
            <p:cNvPr id="42" name="矩形 41"/>
            <p:cNvSpPr/>
            <p:nvPr/>
          </p:nvSpPr>
          <p:spPr>
            <a:xfrm>
              <a:off x="330024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309254"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风格图像表示</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9" name="组合 8"/>
          <p:cNvGrpSpPr/>
          <p:nvPr/>
        </p:nvGrpSpPr>
        <p:grpSpPr>
          <a:xfrm>
            <a:off x="2295592" y="2046148"/>
            <a:ext cx="3524794" cy="3624576"/>
            <a:chOff x="453735" y="2290192"/>
            <a:chExt cx="3524794" cy="3624576"/>
          </a:xfrm>
        </p:grpSpPr>
        <p:grpSp>
          <p:nvGrpSpPr>
            <p:cNvPr id="38" name="组合 37"/>
            <p:cNvGrpSpPr/>
            <p:nvPr/>
          </p:nvGrpSpPr>
          <p:grpSpPr>
            <a:xfrm>
              <a:off x="453735" y="2290192"/>
              <a:ext cx="3524794" cy="3624576"/>
              <a:chOff x="1106317" y="2256326"/>
              <a:chExt cx="3330723" cy="2569674"/>
            </a:xfrm>
          </p:grpSpPr>
          <p:sp>
            <p:nvSpPr>
              <p:cNvPr id="23" name="矩形 22"/>
              <p:cNvSpPr/>
              <p:nvPr/>
            </p:nvSpPr>
            <p:spPr>
              <a:xfrm>
                <a:off x="1106317" y="2256326"/>
                <a:ext cx="3330723" cy="2569674"/>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itle 20"/>
              <p:cNvSpPr txBox="1"/>
              <p:nvPr/>
            </p:nvSpPr>
            <p:spPr>
              <a:xfrm>
                <a:off x="1444400" y="2370194"/>
                <a:ext cx="2668801" cy="687332"/>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通过特征空间获得图像的风格表示</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，用</a:t>
                </a:r>
                <a:r>
                  <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gram</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矩阵表示。通过包含多层的特征关联，捕获图像的纹理</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信息。</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pic>
          <p:nvPicPr>
            <p:cNvPr id="27" name="图片 26"/>
            <p:cNvPicPr/>
            <p:nvPr/>
          </p:nvPicPr>
          <p:blipFill>
            <a:blip r:embed="rId2"/>
            <a:stretch>
              <a:fillRect/>
            </a:stretch>
          </p:blipFill>
          <p:spPr>
            <a:xfrm>
              <a:off x="1241948" y="3469546"/>
              <a:ext cx="1856506" cy="759592"/>
            </a:xfrm>
            <a:prstGeom prst="rect">
              <a:avLst/>
            </a:prstGeom>
            <a:noFill/>
            <a:ln>
              <a:noFill/>
            </a:ln>
          </p:spPr>
        </p:pic>
        <p:sp>
          <p:nvSpPr>
            <p:cNvPr id="29" name="Title 20"/>
            <p:cNvSpPr txBox="1"/>
            <p:nvPr/>
          </p:nvSpPr>
          <p:spPr>
            <a:xfrm>
              <a:off x="801130" y="4299463"/>
              <a:ext cx="2824304"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在初始输入图像（白噪声图像）上使用梯度下降算法最小化原始风格图像的</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gram</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矩阵与重建图像的</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gram</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矩阵的距离来实现图像重建。</a:t>
              </a:r>
            </a:p>
          </p:txBody>
        </p:sp>
      </p:grpSp>
      <p:grpSp>
        <p:nvGrpSpPr>
          <p:cNvPr id="11" name="组合 10"/>
          <p:cNvGrpSpPr/>
          <p:nvPr/>
        </p:nvGrpSpPr>
        <p:grpSpPr>
          <a:xfrm>
            <a:off x="6665445" y="2046148"/>
            <a:ext cx="3504430" cy="3624576"/>
            <a:chOff x="4694318" y="2062623"/>
            <a:chExt cx="3504430" cy="3624576"/>
          </a:xfrm>
        </p:grpSpPr>
        <p:sp>
          <p:nvSpPr>
            <p:cNvPr id="24" name="矩形 23"/>
            <p:cNvSpPr/>
            <p:nvPr/>
          </p:nvSpPr>
          <p:spPr>
            <a:xfrm>
              <a:off x="4694318" y="2062623"/>
              <a:ext cx="3504430" cy="3624576"/>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itle 20"/>
            <p:cNvSpPr txBox="1"/>
            <p:nvPr/>
          </p:nvSpPr>
          <p:spPr>
            <a:xfrm>
              <a:off x="5142759" y="2223236"/>
              <a:ext cx="2531889" cy="64633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利用原始图像与重建图像的特征表示，计算风格损失</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43" name="图片 42"/>
            <p:cNvPicPr/>
            <p:nvPr/>
          </p:nvPicPr>
          <p:blipFill>
            <a:blip r:embed="rId3"/>
            <a:stretch>
              <a:fillRect/>
            </a:stretch>
          </p:blipFill>
          <p:spPr>
            <a:xfrm>
              <a:off x="5245285" y="4423719"/>
              <a:ext cx="2529542" cy="902749"/>
            </a:xfrm>
            <a:prstGeom prst="rect">
              <a:avLst/>
            </a:prstGeom>
            <a:noFill/>
            <a:ln>
              <a:noFill/>
            </a:ln>
          </p:spPr>
        </p:pic>
        <p:pic>
          <p:nvPicPr>
            <p:cNvPr id="49" name="图片 48"/>
            <p:cNvPicPr/>
            <p:nvPr/>
          </p:nvPicPr>
          <p:blipFill>
            <a:blip r:embed="rId4"/>
            <a:stretch>
              <a:fillRect/>
            </a:stretch>
          </p:blipFill>
          <p:spPr>
            <a:xfrm>
              <a:off x="5239471" y="3241977"/>
              <a:ext cx="2535356" cy="578789"/>
            </a:xfrm>
            <a:prstGeom prst="rect">
              <a:avLst/>
            </a:prstGeom>
            <a:noFill/>
            <a:ln>
              <a:noFill/>
            </a:ln>
          </p:spPr>
        </p:pic>
      </p:grpSp>
      <p:pic>
        <p:nvPicPr>
          <p:cNvPr id="12" name="图片 11"/>
          <p:cNvPicPr/>
          <p:nvPr/>
        </p:nvPicPr>
        <p:blipFill>
          <a:blip r:embed="rId5"/>
          <a:stretch>
            <a:fillRect/>
          </a:stretch>
        </p:blipFill>
        <p:spPr>
          <a:xfrm>
            <a:off x="2031365" y="1454150"/>
            <a:ext cx="8476615" cy="46253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6065813" cy="626730"/>
            <a:chOff x="311727" y="311729"/>
            <a:chExt cx="6065813" cy="626730"/>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476794"/>
              <a:ext cx="4814224" cy="461665"/>
            </a:xfrm>
            <a:prstGeom prst="rect">
              <a:avLst/>
            </a:prstGeom>
          </p:spPr>
          <p:txBody>
            <a:bodyPr wrap="square">
              <a:spAutoFit/>
            </a:bodyPr>
            <a:lstStyle/>
            <a:p>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风格</a:t>
              </a:r>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298446" y="1329073"/>
            <a:ext cx="6986477" cy="4792331"/>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84924" y="1609249"/>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随机白噪声</a:t>
            </a:r>
            <a:r>
              <a:rPr lang="zh-CN" altLang="en-US" dirty="0" smtClean="0"/>
              <a:t>图像</a:t>
            </a:r>
            <a:r>
              <a:rPr lang="en-US" altLang="zh-CN" dirty="0" smtClean="0"/>
              <a:t>X</a:t>
            </a:r>
            <a:r>
              <a:rPr lang="zh-CN" altLang="zh-CN" dirty="0" smtClean="0"/>
              <a:t>通过网络</a:t>
            </a:r>
            <a:r>
              <a:rPr lang="en-US" altLang="zh-CN" dirty="0" smtClean="0"/>
              <a:t>,</a:t>
            </a:r>
            <a:r>
              <a:rPr lang="zh-CN" altLang="zh-CN" dirty="0" smtClean="0"/>
              <a:t>计算</a:t>
            </a:r>
            <a:r>
              <a:rPr lang="zh-CN" altLang="zh-CN" dirty="0"/>
              <a:t>其风格</a:t>
            </a:r>
            <a:r>
              <a:rPr lang="zh-CN" altLang="zh-CN" dirty="0" smtClean="0"/>
              <a:t>特征</a:t>
            </a:r>
            <a:r>
              <a:rPr lang="zh-CN" altLang="en-US" dirty="0" smtClean="0"/>
              <a:t>与内容特征，分别计算风格损失和内容损失。</a:t>
            </a:r>
            <a:r>
              <a:rPr lang="zh-CN" altLang="zh-CN" dirty="0"/>
              <a:t>总损失</a:t>
            </a:r>
            <a:r>
              <a:rPr lang="zh-CN" altLang="zh-CN" dirty="0" smtClean="0"/>
              <a:t>是</a:t>
            </a:r>
            <a:r>
              <a:rPr lang="zh-CN" altLang="en-US" dirty="0" smtClean="0"/>
              <a:t>两者</a:t>
            </a:r>
            <a:r>
              <a:rPr lang="zh-CN" altLang="zh-CN" dirty="0" smtClean="0"/>
              <a:t>的</a:t>
            </a:r>
            <a:r>
              <a:rPr lang="zh-CN" altLang="zh-CN" dirty="0"/>
              <a:t>线性组合</a:t>
            </a:r>
            <a:r>
              <a:rPr lang="zh-CN" altLang="zh-CN" dirty="0" smtClean="0"/>
              <a:t>，对</a:t>
            </a:r>
            <a:r>
              <a:rPr lang="zh-CN" altLang="zh-CN" dirty="0"/>
              <a:t>像素</a:t>
            </a:r>
            <a:r>
              <a:rPr lang="zh-CN" altLang="zh-CN" dirty="0" smtClean="0"/>
              <a:t>值</a:t>
            </a:r>
            <a:r>
              <a:rPr lang="zh-CN" altLang="en-US" dirty="0" smtClean="0"/>
              <a:t>求导</a:t>
            </a:r>
            <a:r>
              <a:rPr lang="zh-CN" altLang="en-US" dirty="0"/>
              <a:t>获得</a:t>
            </a:r>
            <a:r>
              <a:rPr lang="zh-CN" altLang="zh-CN" dirty="0" smtClean="0"/>
              <a:t>误差反向传播</a:t>
            </a:r>
            <a:r>
              <a:rPr lang="zh-CN" altLang="en-US" dirty="0"/>
              <a:t>，</a:t>
            </a:r>
            <a:r>
              <a:rPr lang="zh-CN" altLang="zh-CN" dirty="0" smtClean="0"/>
              <a:t>反向传播</a:t>
            </a:r>
            <a:r>
              <a:rPr lang="zh-CN" altLang="zh-CN" dirty="0"/>
              <a:t>用于迭代更新图像</a:t>
            </a:r>
            <a:endParaRPr lang="zh-CN" altLang="en-US" dirty="0"/>
          </a:p>
        </p:txBody>
      </p:sp>
      <p:sp>
        <p:nvSpPr>
          <p:cNvPr id="11" name="矩形 10"/>
          <p:cNvSpPr/>
          <p:nvPr/>
        </p:nvSpPr>
        <p:spPr>
          <a:xfrm>
            <a:off x="7284925" y="2913116"/>
            <a:ext cx="4907075" cy="11678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ym typeface="+mn-ea"/>
              </a:rPr>
              <a:t>将白噪声图像的特征表示与一层的内容表示和风格表示的距离最小化，最小化的损失函数为：</a:t>
            </a:r>
            <a:endParaRPr lang="zh-CN" altLang="en-US"/>
          </a:p>
        </p:txBody>
      </p:sp>
      <p:sp>
        <p:nvSpPr>
          <p:cNvPr id="12" name="矩形 11"/>
          <p:cNvSpPr/>
          <p:nvPr/>
        </p:nvSpPr>
        <p:spPr>
          <a:xfrm>
            <a:off x="7284923" y="4352838"/>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zh-CN" b="1" dirty="0"/>
          </a:p>
        </p:txBody>
      </p:sp>
      <p:pic>
        <p:nvPicPr>
          <p:cNvPr id="13" name="图片 12"/>
          <p:cNvPicPr/>
          <p:nvPr/>
        </p:nvPicPr>
        <p:blipFill>
          <a:blip r:embed="rId2"/>
          <a:stretch>
            <a:fillRect/>
          </a:stretch>
        </p:blipFill>
        <p:spPr>
          <a:xfrm>
            <a:off x="347612" y="1419345"/>
            <a:ext cx="6888143" cy="4628808"/>
          </a:xfrm>
          <a:prstGeom prst="rect">
            <a:avLst/>
          </a:prstGeom>
          <a:noFill/>
          <a:ln>
            <a:noFill/>
          </a:ln>
        </p:spPr>
      </p:pic>
      <p:pic>
        <p:nvPicPr>
          <p:cNvPr id="14" name="图片 13"/>
          <p:cNvPicPr/>
          <p:nvPr/>
        </p:nvPicPr>
        <p:blipFill>
          <a:blip r:embed="rId3"/>
          <a:stretch>
            <a:fillRect/>
          </a:stretch>
        </p:blipFill>
        <p:spPr>
          <a:xfrm>
            <a:off x="7633025" y="4630885"/>
            <a:ext cx="3981347" cy="6119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6154976" cy="688628"/>
            <a:chOff x="311727" y="311729"/>
            <a:chExt cx="6154976"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4903387"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基于</a:t>
              </a:r>
              <a:r>
                <a:rPr lang="en-US" altLang="zh-CN" sz="2400" b="1" dirty="0" err="1">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AdaIN</a:t>
              </a:r>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层的实时任意风格迁移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1337936" y="1927415"/>
            <a:ext cx="9555842" cy="27123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1348968" y="4752621"/>
            <a:ext cx="9544810" cy="92705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20"/>
          <p:cNvSpPr txBox="1"/>
          <p:nvPr/>
        </p:nvSpPr>
        <p:spPr>
          <a:xfrm>
            <a:off x="2310015" y="2826006"/>
            <a:ext cx="8313375" cy="80021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前面的方法虽然实现了风格迁移，但是需要缓慢的迭代优化，限制了实际应用。</a:t>
            </a:r>
            <a:endPar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后来，</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有人提出一种基于前馈神经网络的快速逼近</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方法，虽然速度得到了提高，但是无法适应任意的风格</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2104073" y="1700452"/>
            <a:ext cx="1874456"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背景介绍</a:t>
            </a: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7429" y="848187"/>
            <a:ext cx="1793494" cy="1764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en-US" altLang="zh-CN"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IN   &amp;  </a:t>
              </a:r>
              <a:r>
                <a:rPr lang="en-US" altLang="zh-CN" sz="2400" b="1" dirty="0" err="1"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AdaIN</a:t>
              </a:r>
              <a:r>
                <a:rPr lang="en-US" altLang="zh-CN"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   </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1109" y="2596034"/>
            <a:ext cx="3082179" cy="3168318"/>
          </a:xfrm>
          <a:prstGeom prst="rect">
            <a:avLst/>
          </a:prstGeom>
        </p:spPr>
      </p:pic>
      <p:sp>
        <p:nvSpPr>
          <p:cNvPr id="9" name="矩形 8"/>
          <p:cNvSpPr/>
          <p:nvPr/>
        </p:nvSpPr>
        <p:spPr>
          <a:xfrm>
            <a:off x="786900" y="1740663"/>
            <a:ext cx="1874456" cy="453926"/>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IN</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8834104" y="1740663"/>
            <a:ext cx="1874456" cy="453926"/>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latin typeface="微软雅黑" panose="020B0503020204020204" pitchFamily="34" charset="-122"/>
                <a:ea typeface="微软雅黑" panose="020B0503020204020204" pitchFamily="34" charset="-122"/>
              </a:rPr>
              <a:t>AdaIN</a:t>
            </a:r>
            <a:endParaRPr lang="zh-CN" altLang="en-US" dirty="0">
              <a:latin typeface="微软雅黑" panose="020B0503020204020204" pitchFamily="34" charset="-122"/>
              <a:ea typeface="微软雅黑" panose="020B0503020204020204" pitchFamily="34" charset="-122"/>
            </a:endParaRPr>
          </a:p>
        </p:txBody>
      </p:sp>
      <p:sp>
        <p:nvSpPr>
          <p:cNvPr id="12" name="Title 20"/>
          <p:cNvSpPr txBox="1"/>
          <p:nvPr/>
        </p:nvSpPr>
        <p:spPr>
          <a:xfrm>
            <a:off x="786900" y="2388559"/>
            <a:ext cx="3155995"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IN</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适用于生成模型中，在风格迁移中</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使用</a:t>
            </a:r>
            <a:r>
              <a:rPr lang="en-US" altLang="zh-CN" sz="1400" b="1" dirty="0" smtClean="0">
                <a:solidFill>
                  <a:srgbClr val="31A386"/>
                </a:solidFill>
                <a:latin typeface="微软雅黑" panose="020B0503020204020204" pitchFamily="34" charset="-122"/>
                <a:ea typeface="微软雅黑" panose="020B0503020204020204" pitchFamily="34" charset="-122"/>
                <a:cs typeface="+mn-ea"/>
                <a:sym typeface="+mn-lt"/>
              </a:rPr>
              <a:t>IN</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不仅</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可以加速模型收敛，并且可以保持每个图像实例之间的独立。</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3" name="Title 20"/>
          <p:cNvSpPr txBox="1"/>
          <p:nvPr/>
        </p:nvSpPr>
        <p:spPr>
          <a:xfrm>
            <a:off x="8193334" y="2388559"/>
            <a:ext cx="3155995" cy="161582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en-US" altLang="zh-CN" sz="1400" b="1" dirty="0" err="1" smtClean="0">
                <a:solidFill>
                  <a:srgbClr val="31A386"/>
                </a:solidFill>
                <a:latin typeface="微软雅黑" panose="020B0503020204020204" pitchFamily="34" charset="-122"/>
                <a:ea typeface="微软雅黑" panose="020B0503020204020204" pitchFamily="34" charset="-122"/>
                <a:cs typeface="+mn-ea"/>
                <a:sym typeface="+mn-lt"/>
              </a:rPr>
              <a:t>AdaIN</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通过</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对齐内容图每通道的</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feature map</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的均值和方差来匹配风格图每通道</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feature map</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的均值和方差</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a:t>
            </a:r>
            <a:r>
              <a:rPr lang="en-US" altLang="zh-CN" sz="1400" b="1" dirty="0" err="1" smtClean="0">
                <a:solidFill>
                  <a:srgbClr val="31A386"/>
                </a:solidFill>
                <a:latin typeface="微软雅黑" panose="020B0503020204020204" pitchFamily="34" charset="-122"/>
                <a:ea typeface="微软雅黑" panose="020B0503020204020204" pitchFamily="34" charset="-122"/>
                <a:cs typeface="+mn-ea"/>
                <a:sym typeface="+mn-lt"/>
              </a:rPr>
              <a:t>AdaIN</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的仿射参数不需要通过训练</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，可以</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自适应地从风格图片去计算仿射参数。</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pic>
        <p:nvPicPr>
          <p:cNvPr id="15" name="图片 14"/>
          <p:cNvPicPr/>
          <p:nvPr/>
        </p:nvPicPr>
        <p:blipFill>
          <a:blip r:embed="rId3"/>
          <a:stretch>
            <a:fillRect/>
          </a:stretch>
        </p:blipFill>
        <p:spPr>
          <a:xfrm>
            <a:off x="650086" y="3552025"/>
            <a:ext cx="3724910" cy="2387600"/>
          </a:xfrm>
          <a:prstGeom prst="rect">
            <a:avLst/>
          </a:prstGeom>
        </p:spPr>
      </p:pic>
      <p:pic>
        <p:nvPicPr>
          <p:cNvPr id="16" name="图片 15" descr="https://img-blog.csdn.net/20180227213514995"/>
          <p:cNvPicPr/>
          <p:nvPr/>
        </p:nvPicPr>
        <p:blipFill>
          <a:blip r:embed="rId4">
            <a:extLst>
              <a:ext uri="{28A0092B-C50C-407E-A947-70E740481C1C}">
                <a14:useLocalDpi xmlns:a14="http://schemas.microsoft.com/office/drawing/2010/main" val="0"/>
              </a:ext>
            </a:extLst>
          </a:blip>
          <a:srcRect/>
          <a:stretch>
            <a:fillRect/>
          </a:stretch>
        </p:blipFill>
        <p:spPr bwMode="auto">
          <a:xfrm>
            <a:off x="7942531" y="4364190"/>
            <a:ext cx="3657600" cy="7632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6065813" cy="626730"/>
            <a:chOff x="311727" y="311729"/>
            <a:chExt cx="6065813" cy="626730"/>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476794"/>
              <a:ext cx="4814224" cy="461665"/>
            </a:xfrm>
            <a:prstGeom prst="rect">
              <a:avLst/>
            </a:prstGeom>
          </p:spPr>
          <p:txBody>
            <a:bodyPr wrap="square">
              <a:spAutoFit/>
            </a:bodyPr>
            <a:lstStyle/>
            <a:p>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网络结构</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298446" y="1329073"/>
            <a:ext cx="6986477" cy="4792331"/>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284924" y="1609249"/>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Encoder </a:t>
            </a:r>
            <a:r>
              <a:rPr lang="zh-CN" altLang="zh-CN" dirty="0"/>
              <a:t>部分是采用预训练好的</a:t>
            </a:r>
            <a:r>
              <a:rPr lang="en-US" altLang="zh-CN" dirty="0" err="1"/>
              <a:t>VGG</a:t>
            </a:r>
            <a:r>
              <a:rPr lang="zh-CN" altLang="zh-CN" dirty="0"/>
              <a:t>网络，只使用到了</a:t>
            </a:r>
            <a:r>
              <a:rPr lang="en-US" altLang="zh-CN" dirty="0" err="1"/>
              <a:t>Relu4_1</a:t>
            </a:r>
            <a:r>
              <a:rPr lang="zh-CN" altLang="zh-CN" dirty="0"/>
              <a:t>，将风格和内容图的图像都从图像空间转到特征空间。</a:t>
            </a:r>
            <a:endParaRPr lang="zh-CN" altLang="zh-CN" b="1" dirty="0"/>
          </a:p>
        </p:txBody>
      </p:sp>
      <p:sp>
        <p:nvSpPr>
          <p:cNvPr id="11" name="矩形 10"/>
          <p:cNvSpPr/>
          <p:nvPr/>
        </p:nvSpPr>
        <p:spPr>
          <a:xfrm>
            <a:off x="7284925" y="2913116"/>
            <a:ext cx="4907075" cy="11678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84923" y="4352838"/>
            <a:ext cx="4907075" cy="11678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Decoder</a:t>
            </a:r>
            <a:r>
              <a:rPr lang="zh-CN" altLang="en-US" dirty="0"/>
              <a:t>部分是一个将</a:t>
            </a:r>
            <a:r>
              <a:rPr lang="en-US" altLang="zh-CN" dirty="0"/>
              <a:t>feature </a:t>
            </a:r>
            <a:r>
              <a:rPr lang="zh-CN" altLang="en-US" dirty="0"/>
              <a:t>空间转成图像空间的网络，这部分网络采用和</a:t>
            </a:r>
            <a:r>
              <a:rPr lang="en-US" altLang="zh-CN" dirty="0"/>
              <a:t>encoder</a:t>
            </a:r>
            <a:r>
              <a:rPr lang="zh-CN" altLang="en-US" dirty="0"/>
              <a:t>对称的</a:t>
            </a:r>
            <a:r>
              <a:rPr lang="zh-CN" altLang="en-US" dirty="0" smtClean="0"/>
              <a:t>网络结构。</a:t>
            </a:r>
            <a:r>
              <a:rPr lang="zh-CN" altLang="zh-CN" dirty="0"/>
              <a:t>整个网络中需要训练的就是这部分网络的权重参数信息</a:t>
            </a:r>
            <a:endParaRPr lang="zh-CN" altLang="en-US" dirty="0"/>
          </a:p>
        </p:txBody>
      </p:sp>
      <p:pic>
        <p:nvPicPr>
          <p:cNvPr id="13" name="图片 12" descr="https://img-blog.csdn.net/20180227214535953"/>
          <p:cNvPicPr/>
          <p:nvPr/>
        </p:nvPicPr>
        <p:blipFill>
          <a:blip r:embed="rId2">
            <a:extLst>
              <a:ext uri="{28A0092B-C50C-407E-A947-70E740481C1C}">
                <a14:useLocalDpi xmlns:a14="http://schemas.microsoft.com/office/drawing/2010/main" val="0"/>
              </a:ext>
            </a:extLst>
          </a:blip>
          <a:srcRect/>
          <a:stretch>
            <a:fillRect/>
          </a:stretch>
        </p:blipFill>
        <p:spPr bwMode="auto">
          <a:xfrm>
            <a:off x="409528" y="2141713"/>
            <a:ext cx="6764312" cy="2795034"/>
          </a:xfrm>
          <a:prstGeom prst="rect">
            <a:avLst/>
          </a:prstGeom>
          <a:noFill/>
          <a:ln>
            <a:noFill/>
          </a:ln>
        </p:spPr>
      </p:pic>
      <p:pic>
        <p:nvPicPr>
          <p:cNvPr id="14" name="图片 13" descr="https://img-blog.csdn.net/20180227224614330"/>
          <p:cNvPicPr/>
          <p:nvPr/>
        </p:nvPicPr>
        <p:blipFill>
          <a:blip r:embed="rId3">
            <a:extLst>
              <a:ext uri="{28A0092B-C50C-407E-A947-70E740481C1C}">
                <a14:useLocalDpi xmlns:a14="http://schemas.microsoft.com/office/drawing/2010/main" val="0"/>
              </a:ext>
            </a:extLst>
          </a:blip>
          <a:srcRect/>
          <a:stretch>
            <a:fillRect/>
          </a:stretch>
        </p:blipFill>
        <p:spPr bwMode="auto">
          <a:xfrm>
            <a:off x="8752986" y="3048080"/>
            <a:ext cx="2165985" cy="448945"/>
          </a:xfrm>
          <a:prstGeom prst="rect">
            <a:avLst/>
          </a:prstGeom>
          <a:noFill/>
          <a:ln>
            <a:noFill/>
          </a:ln>
        </p:spPr>
      </p:pic>
      <p:pic>
        <p:nvPicPr>
          <p:cNvPr id="15" name="图片 14" descr="https://img-blog.csdn.net/20180227224045271"/>
          <p:cNvPicPr/>
          <p:nvPr/>
        </p:nvPicPr>
        <p:blipFill>
          <a:blip r:embed="rId4">
            <a:extLst>
              <a:ext uri="{28A0092B-C50C-407E-A947-70E740481C1C}">
                <a14:useLocalDpi xmlns:a14="http://schemas.microsoft.com/office/drawing/2010/main" val="0"/>
              </a:ext>
            </a:extLst>
          </a:blip>
          <a:srcRect/>
          <a:stretch>
            <a:fillRect/>
          </a:stretch>
        </p:blipFill>
        <p:spPr bwMode="auto">
          <a:xfrm>
            <a:off x="9138945" y="3542396"/>
            <a:ext cx="1509395" cy="514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062792" y="1224553"/>
            <a:ext cx="3943405" cy="978064"/>
            <a:chOff x="5860749" y="1973384"/>
            <a:chExt cx="3061124" cy="978064"/>
          </a:xfrm>
        </p:grpSpPr>
        <p:sp>
          <p:nvSpPr>
            <p:cNvPr id="18" name="矩形 17"/>
            <p:cNvSpPr/>
            <p:nvPr/>
          </p:nvSpPr>
          <p:spPr>
            <a:xfrm>
              <a:off x="6506660" y="2120451"/>
              <a:ext cx="2415213" cy="830997"/>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背景介绍、选题意义</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2" name="文本框 21"/>
            <p:cNvSpPr txBox="1"/>
            <p:nvPr/>
          </p:nvSpPr>
          <p:spPr>
            <a:xfrm>
              <a:off x="5860749" y="1973384"/>
              <a:ext cx="928914" cy="769441"/>
            </a:xfrm>
            <a:prstGeom prst="rect">
              <a:avLst/>
            </a:prstGeom>
            <a:noFill/>
          </p:spPr>
          <p:txBody>
            <a:bodyPr wrap="square" rtlCol="0">
              <a:spAutoFit/>
            </a:bodyPr>
            <a:lstStyle/>
            <a:p>
              <a:r>
                <a:rPr lang="en-US" altLang="zh-CN" sz="4400" b="1" dirty="0">
                  <a:solidFill>
                    <a:srgbClr val="55B7A8"/>
                  </a:solidFill>
                  <a:effectLst>
                    <a:outerShdw blurRad="38100" dist="38100" dir="2700000" algn="tl">
                      <a:srgbClr val="000000">
                        <a:alpha val="43137"/>
                      </a:srgbClr>
                    </a:outerShdw>
                  </a:effectLst>
                  <a:latin typeface="Agency FB" panose="020B0503020202020204" pitchFamily="34" charset="0"/>
                </a:rPr>
                <a:t>01.</a:t>
              </a:r>
              <a:endParaRPr lang="zh-CN" altLang="en-US" sz="4400" b="1" dirty="0">
                <a:solidFill>
                  <a:srgbClr val="55B7A8"/>
                </a:solidFill>
                <a:effectLst>
                  <a:outerShdw blurRad="38100" dist="38100" dir="2700000" algn="tl">
                    <a:srgbClr val="000000">
                      <a:alpha val="43137"/>
                    </a:srgbClr>
                  </a:outerShdw>
                </a:effectLst>
                <a:latin typeface="Agency FB" panose="020B0503020202020204" pitchFamily="34" charset="0"/>
              </a:endParaRPr>
            </a:p>
          </p:txBody>
        </p:sp>
      </p:grpSp>
      <p:grpSp>
        <p:nvGrpSpPr>
          <p:cNvPr id="27" name="组合 26"/>
          <p:cNvGrpSpPr/>
          <p:nvPr/>
        </p:nvGrpSpPr>
        <p:grpSpPr>
          <a:xfrm>
            <a:off x="6062792" y="2316640"/>
            <a:ext cx="3433933" cy="769441"/>
            <a:chOff x="5860749" y="2882028"/>
            <a:chExt cx="3433933" cy="769441"/>
          </a:xfrm>
        </p:grpSpPr>
        <p:sp>
          <p:nvSpPr>
            <p:cNvPr id="19" name="矩形 18"/>
            <p:cNvSpPr/>
            <p:nvPr/>
          </p:nvSpPr>
          <p:spPr>
            <a:xfrm>
              <a:off x="6692825" y="3074204"/>
              <a:ext cx="2601857"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相关方法</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3" name="文本框 22"/>
            <p:cNvSpPr txBox="1"/>
            <p:nvPr/>
          </p:nvSpPr>
          <p:spPr>
            <a:xfrm>
              <a:off x="5860749" y="2882028"/>
              <a:ext cx="928914" cy="769441"/>
            </a:xfrm>
            <a:prstGeom prst="rect">
              <a:avLst/>
            </a:prstGeom>
            <a:noFill/>
          </p:spPr>
          <p:txBody>
            <a:bodyPr wrap="square" rtlCol="0">
              <a:spAutoFit/>
            </a:bodyPr>
            <a:lstStyle/>
            <a:p>
              <a:r>
                <a:rPr lang="en-US" altLang="zh-CN" sz="4400" b="1" dirty="0">
                  <a:solidFill>
                    <a:srgbClr val="55B7A8"/>
                  </a:solidFill>
                  <a:effectLst>
                    <a:outerShdw blurRad="38100" dist="38100" dir="2700000" algn="tl">
                      <a:srgbClr val="000000">
                        <a:alpha val="43137"/>
                      </a:srgbClr>
                    </a:outerShdw>
                  </a:effectLst>
                  <a:latin typeface="Agency FB" panose="020B0503020202020204" pitchFamily="34" charset="0"/>
                </a:rPr>
                <a:t>02.</a:t>
              </a:r>
              <a:endParaRPr lang="zh-CN" altLang="en-US" sz="4400" b="1" dirty="0">
                <a:solidFill>
                  <a:srgbClr val="55B7A8"/>
                </a:solidFill>
                <a:effectLst>
                  <a:outerShdw blurRad="38100" dist="38100" dir="2700000" algn="tl">
                    <a:srgbClr val="000000">
                      <a:alpha val="43137"/>
                    </a:srgbClr>
                  </a:outerShdw>
                </a:effectLst>
                <a:latin typeface="Agency FB" panose="020B0503020202020204" pitchFamily="34" charset="0"/>
              </a:endParaRPr>
            </a:p>
          </p:txBody>
        </p:sp>
      </p:grpSp>
      <p:grpSp>
        <p:nvGrpSpPr>
          <p:cNvPr id="28" name="组合 27"/>
          <p:cNvGrpSpPr/>
          <p:nvPr/>
        </p:nvGrpSpPr>
        <p:grpSpPr>
          <a:xfrm>
            <a:off x="6027782" y="3374437"/>
            <a:ext cx="3433933" cy="769441"/>
            <a:chOff x="5860749" y="3790672"/>
            <a:chExt cx="3433933" cy="769441"/>
          </a:xfrm>
        </p:grpSpPr>
        <p:sp>
          <p:nvSpPr>
            <p:cNvPr id="20" name="矩形 19"/>
            <p:cNvSpPr/>
            <p:nvPr/>
          </p:nvSpPr>
          <p:spPr>
            <a:xfrm>
              <a:off x="6692825" y="3949925"/>
              <a:ext cx="2601857"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具体方法</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4" name="文本框 23"/>
            <p:cNvSpPr txBox="1"/>
            <p:nvPr/>
          </p:nvSpPr>
          <p:spPr>
            <a:xfrm>
              <a:off x="5860749" y="3790672"/>
              <a:ext cx="928914" cy="769441"/>
            </a:xfrm>
            <a:prstGeom prst="rect">
              <a:avLst/>
            </a:prstGeom>
            <a:noFill/>
          </p:spPr>
          <p:txBody>
            <a:bodyPr wrap="square" rtlCol="0">
              <a:spAutoFit/>
            </a:bodyPr>
            <a:lstStyle/>
            <a:p>
              <a:r>
                <a:rPr lang="en-US" altLang="zh-CN" sz="4400" b="1" dirty="0">
                  <a:solidFill>
                    <a:srgbClr val="55B7A8"/>
                  </a:solidFill>
                  <a:effectLst>
                    <a:outerShdw blurRad="38100" dist="38100" dir="2700000" algn="tl">
                      <a:srgbClr val="000000">
                        <a:alpha val="43137"/>
                      </a:srgbClr>
                    </a:outerShdw>
                  </a:effectLst>
                  <a:latin typeface="Agency FB" panose="020B0503020202020204" pitchFamily="34" charset="0"/>
                </a:rPr>
                <a:t>03.</a:t>
              </a:r>
              <a:endParaRPr lang="zh-CN" altLang="en-US" sz="4400" b="1" dirty="0">
                <a:solidFill>
                  <a:srgbClr val="55B7A8"/>
                </a:solidFill>
                <a:effectLst>
                  <a:outerShdw blurRad="38100" dist="38100" dir="2700000" algn="tl">
                    <a:srgbClr val="000000">
                      <a:alpha val="43137"/>
                    </a:srgbClr>
                  </a:outerShdw>
                </a:effectLst>
                <a:latin typeface="Agency FB" panose="020B0503020202020204" pitchFamily="34" charset="0"/>
              </a:endParaRPr>
            </a:p>
          </p:txBody>
        </p:sp>
      </p:grpSp>
      <p:grpSp>
        <p:nvGrpSpPr>
          <p:cNvPr id="29" name="组合 28"/>
          <p:cNvGrpSpPr/>
          <p:nvPr/>
        </p:nvGrpSpPr>
        <p:grpSpPr>
          <a:xfrm>
            <a:off x="6027783" y="4423034"/>
            <a:ext cx="3433933" cy="769441"/>
            <a:chOff x="5860749" y="4699316"/>
            <a:chExt cx="3433933" cy="769441"/>
          </a:xfrm>
        </p:grpSpPr>
        <p:sp>
          <p:nvSpPr>
            <p:cNvPr id="21" name="矩形 20"/>
            <p:cNvSpPr/>
            <p:nvPr/>
          </p:nvSpPr>
          <p:spPr>
            <a:xfrm>
              <a:off x="6692825" y="4877616"/>
              <a:ext cx="2601857"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实验结果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25" name="文本框 24"/>
            <p:cNvSpPr txBox="1"/>
            <p:nvPr/>
          </p:nvSpPr>
          <p:spPr>
            <a:xfrm>
              <a:off x="5860749" y="4699316"/>
              <a:ext cx="928914" cy="769441"/>
            </a:xfrm>
            <a:prstGeom prst="rect">
              <a:avLst/>
            </a:prstGeom>
            <a:noFill/>
          </p:spPr>
          <p:txBody>
            <a:bodyPr wrap="square" rtlCol="0">
              <a:spAutoFit/>
            </a:bodyPr>
            <a:lstStyle/>
            <a:p>
              <a:r>
                <a:rPr lang="en-US" altLang="zh-CN" sz="4400" b="1" dirty="0">
                  <a:solidFill>
                    <a:srgbClr val="55B7A8"/>
                  </a:solidFill>
                  <a:effectLst>
                    <a:outerShdw blurRad="38100" dist="38100" dir="2700000" algn="tl">
                      <a:srgbClr val="000000">
                        <a:alpha val="43137"/>
                      </a:srgbClr>
                    </a:outerShdw>
                  </a:effectLst>
                  <a:latin typeface="Agency FB" panose="020B0503020202020204" pitchFamily="34" charset="0"/>
                </a:rPr>
                <a:t>04.</a:t>
              </a:r>
              <a:endParaRPr lang="zh-CN" altLang="en-US" sz="4400" b="1" dirty="0">
                <a:solidFill>
                  <a:srgbClr val="55B7A8"/>
                </a:solidFill>
                <a:effectLst>
                  <a:outerShdw blurRad="38100" dist="38100" dir="2700000" algn="tl">
                    <a:srgbClr val="000000">
                      <a:alpha val="43137"/>
                    </a:srgbClr>
                  </a:outerShdw>
                </a:effectLst>
                <a:latin typeface="Agency FB" panose="020B0503020202020204" pitchFamily="34" charset="0"/>
              </a:endParaRPr>
            </a:p>
          </p:txBody>
        </p:sp>
      </p:grpSp>
      <p:grpSp>
        <p:nvGrpSpPr>
          <p:cNvPr id="37" name="组合 36"/>
          <p:cNvGrpSpPr/>
          <p:nvPr/>
        </p:nvGrpSpPr>
        <p:grpSpPr>
          <a:xfrm>
            <a:off x="2033407" y="0"/>
            <a:ext cx="3701050" cy="6425351"/>
            <a:chOff x="1581664" y="-407610"/>
            <a:chExt cx="3701050" cy="6425351"/>
          </a:xfrm>
        </p:grpSpPr>
        <p:sp>
          <p:nvSpPr>
            <p:cNvPr id="16" name="任意多边形: 形状 15"/>
            <p:cNvSpPr/>
            <p:nvPr/>
          </p:nvSpPr>
          <p:spPr>
            <a:xfrm>
              <a:off x="1581664" y="0"/>
              <a:ext cx="3608173" cy="6017741"/>
            </a:xfrm>
            <a:custGeom>
              <a:avLst/>
              <a:gdLst>
                <a:gd name="connsiteX0" fmla="*/ 2932057 w 3608173"/>
                <a:gd name="connsiteY0" fmla="*/ 5268308 h 6017741"/>
                <a:gd name="connsiteX1" fmla="*/ 2759062 w 3608173"/>
                <a:gd name="connsiteY1" fmla="*/ 5441303 h 6017741"/>
                <a:gd name="connsiteX2" fmla="*/ 2932057 w 3608173"/>
                <a:gd name="connsiteY2" fmla="*/ 5614298 h 6017741"/>
                <a:gd name="connsiteX3" fmla="*/ 3105052 w 3608173"/>
                <a:gd name="connsiteY3" fmla="*/ 5441303 h 6017741"/>
                <a:gd name="connsiteX4" fmla="*/ 2932057 w 3608173"/>
                <a:gd name="connsiteY4" fmla="*/ 5268308 h 6017741"/>
                <a:gd name="connsiteX5" fmla="*/ 2932058 w 3608173"/>
                <a:gd name="connsiteY5" fmla="*/ 4219215 h 6017741"/>
                <a:gd name="connsiteX6" fmla="*/ 2759063 w 3608173"/>
                <a:gd name="connsiteY6" fmla="*/ 4392210 h 6017741"/>
                <a:gd name="connsiteX7" fmla="*/ 2932058 w 3608173"/>
                <a:gd name="connsiteY7" fmla="*/ 4565205 h 6017741"/>
                <a:gd name="connsiteX8" fmla="*/ 3105053 w 3608173"/>
                <a:gd name="connsiteY8" fmla="*/ 4392210 h 6017741"/>
                <a:gd name="connsiteX9" fmla="*/ 2932058 w 3608173"/>
                <a:gd name="connsiteY9" fmla="*/ 4219215 h 6017741"/>
                <a:gd name="connsiteX10" fmla="*/ 2932058 w 3608173"/>
                <a:gd name="connsiteY10" fmla="*/ 3170123 h 6017741"/>
                <a:gd name="connsiteX11" fmla="*/ 2759063 w 3608173"/>
                <a:gd name="connsiteY11" fmla="*/ 3343118 h 6017741"/>
                <a:gd name="connsiteX12" fmla="*/ 2932058 w 3608173"/>
                <a:gd name="connsiteY12" fmla="*/ 3516113 h 6017741"/>
                <a:gd name="connsiteX13" fmla="*/ 3105053 w 3608173"/>
                <a:gd name="connsiteY13" fmla="*/ 3343118 h 6017741"/>
                <a:gd name="connsiteX14" fmla="*/ 2932058 w 3608173"/>
                <a:gd name="connsiteY14" fmla="*/ 3170123 h 6017741"/>
                <a:gd name="connsiteX15" fmla="*/ 2932058 w 3608173"/>
                <a:gd name="connsiteY15" fmla="*/ 2121031 h 6017741"/>
                <a:gd name="connsiteX16" fmla="*/ 2759063 w 3608173"/>
                <a:gd name="connsiteY16" fmla="*/ 2294026 h 6017741"/>
                <a:gd name="connsiteX17" fmla="*/ 2932058 w 3608173"/>
                <a:gd name="connsiteY17" fmla="*/ 2467021 h 6017741"/>
                <a:gd name="connsiteX18" fmla="*/ 3105053 w 3608173"/>
                <a:gd name="connsiteY18" fmla="*/ 2294026 h 6017741"/>
                <a:gd name="connsiteX19" fmla="*/ 2932058 w 3608173"/>
                <a:gd name="connsiteY19" fmla="*/ 2121031 h 6017741"/>
                <a:gd name="connsiteX20" fmla="*/ 0 w 3608173"/>
                <a:gd name="connsiteY20" fmla="*/ 0 h 6017741"/>
                <a:gd name="connsiteX21" fmla="*/ 3608173 w 3608173"/>
                <a:gd name="connsiteY21" fmla="*/ 0 h 6017741"/>
                <a:gd name="connsiteX22" fmla="*/ 3608173 w 3608173"/>
                <a:gd name="connsiteY22" fmla="*/ 6017741 h 6017741"/>
                <a:gd name="connsiteX23" fmla="*/ 0 w 3608173"/>
                <a:gd name="connsiteY23" fmla="*/ 6017741 h 60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08173" h="6017741">
                  <a:moveTo>
                    <a:pt x="2932057" y="5268308"/>
                  </a:moveTo>
                  <a:cubicBezTo>
                    <a:pt x="2836514" y="5268308"/>
                    <a:pt x="2759062" y="5345760"/>
                    <a:pt x="2759062" y="5441303"/>
                  </a:cubicBezTo>
                  <a:cubicBezTo>
                    <a:pt x="2759062" y="5536846"/>
                    <a:pt x="2836514" y="5614298"/>
                    <a:pt x="2932057" y="5614298"/>
                  </a:cubicBezTo>
                  <a:cubicBezTo>
                    <a:pt x="3027600" y="5614298"/>
                    <a:pt x="3105052" y="5536846"/>
                    <a:pt x="3105052" y="5441303"/>
                  </a:cubicBezTo>
                  <a:cubicBezTo>
                    <a:pt x="3105052" y="5345760"/>
                    <a:pt x="3027600" y="5268308"/>
                    <a:pt x="2932057" y="5268308"/>
                  </a:cubicBezTo>
                  <a:close/>
                  <a:moveTo>
                    <a:pt x="2932058" y="4219215"/>
                  </a:moveTo>
                  <a:cubicBezTo>
                    <a:pt x="2836515" y="4219215"/>
                    <a:pt x="2759063" y="4296667"/>
                    <a:pt x="2759063" y="4392210"/>
                  </a:cubicBezTo>
                  <a:cubicBezTo>
                    <a:pt x="2759063" y="4487753"/>
                    <a:pt x="2836515" y="4565205"/>
                    <a:pt x="2932058" y="4565205"/>
                  </a:cubicBezTo>
                  <a:cubicBezTo>
                    <a:pt x="3027601" y="4565205"/>
                    <a:pt x="3105053" y="4487753"/>
                    <a:pt x="3105053" y="4392210"/>
                  </a:cubicBezTo>
                  <a:cubicBezTo>
                    <a:pt x="3105053" y="4296667"/>
                    <a:pt x="3027601" y="4219215"/>
                    <a:pt x="2932058" y="4219215"/>
                  </a:cubicBezTo>
                  <a:close/>
                  <a:moveTo>
                    <a:pt x="2932058" y="3170123"/>
                  </a:moveTo>
                  <a:cubicBezTo>
                    <a:pt x="2836515" y="3170123"/>
                    <a:pt x="2759063" y="3247575"/>
                    <a:pt x="2759063" y="3343118"/>
                  </a:cubicBezTo>
                  <a:cubicBezTo>
                    <a:pt x="2759063" y="3438661"/>
                    <a:pt x="2836515" y="3516113"/>
                    <a:pt x="2932058" y="3516113"/>
                  </a:cubicBezTo>
                  <a:cubicBezTo>
                    <a:pt x="3027601" y="3516113"/>
                    <a:pt x="3105053" y="3438661"/>
                    <a:pt x="3105053" y="3343118"/>
                  </a:cubicBezTo>
                  <a:cubicBezTo>
                    <a:pt x="3105053" y="3247575"/>
                    <a:pt x="3027601" y="3170123"/>
                    <a:pt x="2932058" y="3170123"/>
                  </a:cubicBezTo>
                  <a:close/>
                  <a:moveTo>
                    <a:pt x="2932058" y="2121031"/>
                  </a:moveTo>
                  <a:cubicBezTo>
                    <a:pt x="2836515" y="2121031"/>
                    <a:pt x="2759063" y="2198483"/>
                    <a:pt x="2759063" y="2294026"/>
                  </a:cubicBezTo>
                  <a:cubicBezTo>
                    <a:pt x="2759063" y="2389569"/>
                    <a:pt x="2836515" y="2467021"/>
                    <a:pt x="2932058" y="2467021"/>
                  </a:cubicBezTo>
                  <a:cubicBezTo>
                    <a:pt x="3027601" y="2467021"/>
                    <a:pt x="3105053" y="2389569"/>
                    <a:pt x="3105053" y="2294026"/>
                  </a:cubicBezTo>
                  <a:cubicBezTo>
                    <a:pt x="3105053" y="2198483"/>
                    <a:pt x="3027601" y="2121031"/>
                    <a:pt x="2932058" y="2121031"/>
                  </a:cubicBezTo>
                  <a:close/>
                  <a:moveTo>
                    <a:pt x="0" y="0"/>
                  </a:moveTo>
                  <a:lnTo>
                    <a:pt x="3608173" y="0"/>
                  </a:lnTo>
                  <a:lnTo>
                    <a:pt x="3608173" y="6017741"/>
                  </a:lnTo>
                  <a:lnTo>
                    <a:pt x="0" y="6017741"/>
                  </a:lnTo>
                  <a:close/>
                </a:path>
              </a:pathLst>
            </a:custGeom>
            <a:solidFill>
              <a:srgbClr val="31A386">
                <a:alpha val="8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0" name="椭圆 29"/>
            <p:cNvSpPr/>
            <p:nvPr/>
          </p:nvSpPr>
          <p:spPr>
            <a:xfrm>
              <a:off x="4543165" y="2119332"/>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543165" y="3170566"/>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543165" y="4221800"/>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543165" y="5273033"/>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649195" y="-407610"/>
              <a:ext cx="3633519" cy="1569660"/>
            </a:xfrm>
            <a:prstGeom prst="rect">
              <a:avLst/>
            </a:prstGeom>
            <a:noFill/>
          </p:spPr>
          <p:txBody>
            <a:bodyPr wrap="square" rtlCol="0">
              <a:spAutoFit/>
            </a:bodyPr>
            <a:lstStyle/>
            <a:p>
              <a:r>
                <a:rPr lang="en-US" altLang="zh-CN" sz="9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en-US" altLang="zh-CN"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ontents</a:t>
              </a:r>
              <a:endPar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39" name="图片 3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53045">
            <a:off x="9876598" y="1193708"/>
            <a:ext cx="1831970" cy="1883169"/>
          </a:xfrm>
          <a:prstGeom prst="rect">
            <a:avLst/>
          </a:prstGeom>
        </p:spPr>
      </p:pic>
      <p:pic>
        <p:nvPicPr>
          <p:cNvPr id="40" name="图片 3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955048" y="3541203"/>
            <a:ext cx="1874954" cy="1785889"/>
          </a:xfrm>
          <a:prstGeom prst="rect">
            <a:avLst/>
          </a:prstGeom>
        </p:spPr>
      </p:pic>
      <p:grpSp>
        <p:nvGrpSpPr>
          <p:cNvPr id="34" name="组合 33"/>
          <p:cNvGrpSpPr/>
          <p:nvPr/>
        </p:nvGrpSpPr>
        <p:grpSpPr>
          <a:xfrm>
            <a:off x="6027782" y="5471631"/>
            <a:ext cx="3433933" cy="769441"/>
            <a:chOff x="5860749" y="4699316"/>
            <a:chExt cx="3433933" cy="769441"/>
          </a:xfrm>
        </p:grpSpPr>
        <p:sp>
          <p:nvSpPr>
            <p:cNvPr id="35" name="矩形 34"/>
            <p:cNvSpPr/>
            <p:nvPr/>
          </p:nvSpPr>
          <p:spPr>
            <a:xfrm>
              <a:off x="6692825" y="4877616"/>
              <a:ext cx="2601857"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评估分析</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38" name="文本框 37"/>
            <p:cNvSpPr txBox="1"/>
            <p:nvPr/>
          </p:nvSpPr>
          <p:spPr>
            <a:xfrm>
              <a:off x="5860749" y="4699316"/>
              <a:ext cx="928914" cy="769441"/>
            </a:xfrm>
            <a:prstGeom prst="rect">
              <a:avLst/>
            </a:prstGeom>
            <a:noFill/>
          </p:spPr>
          <p:txBody>
            <a:bodyPr wrap="square" rtlCol="0">
              <a:spAutoFit/>
            </a:bodyPr>
            <a:lstStyle/>
            <a:p>
              <a:r>
                <a:rPr lang="en-US" altLang="zh-CN" sz="4400" b="1" dirty="0" smtClean="0">
                  <a:solidFill>
                    <a:srgbClr val="55B7A8"/>
                  </a:solidFill>
                  <a:effectLst>
                    <a:outerShdw blurRad="38100" dist="38100" dir="2700000" algn="tl">
                      <a:srgbClr val="000000">
                        <a:alpha val="43137"/>
                      </a:srgbClr>
                    </a:outerShdw>
                  </a:effectLst>
                  <a:latin typeface="Agency FB" panose="020B0503020202020204" pitchFamily="34" charset="0"/>
                </a:rPr>
                <a:t>05.</a:t>
              </a:r>
              <a:endParaRPr lang="zh-CN" altLang="en-US" sz="4400" b="1" dirty="0">
                <a:solidFill>
                  <a:srgbClr val="55B7A8"/>
                </a:solidFill>
                <a:effectLst>
                  <a:outerShdw blurRad="38100" dist="38100" dir="2700000" algn="tl">
                    <a:srgbClr val="000000">
                      <a:alpha val="43137"/>
                    </a:srgbClr>
                  </a:outerShdw>
                </a:effectLst>
                <a:latin typeface="Agency FB" panose="020B0503020202020204" pitchFamily="34" charset="0"/>
              </a:endParaRPr>
            </a:p>
          </p:txBody>
        </p:sp>
      </p:grpSp>
      <p:pic>
        <p:nvPicPr>
          <p:cNvPr id="2" name="图片 1"/>
          <p:cNvPicPr>
            <a:picLocks noChangeAspect="1"/>
          </p:cNvPicPr>
          <p:nvPr/>
        </p:nvPicPr>
        <p:blipFill>
          <a:blip r:embed="rId4"/>
          <a:stretch>
            <a:fillRect/>
          </a:stretch>
        </p:blipFill>
        <p:spPr>
          <a:xfrm>
            <a:off x="4765700" y="1294871"/>
            <a:ext cx="638175" cy="600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randombar(horizontal)">
                                      <p:cBhvr>
                                        <p:cTn id="7" dur="500"/>
                                        <p:tgtEl>
                                          <p:spTgt spid="40"/>
                                        </p:tgtEl>
                                      </p:cBhvr>
                                    </p:animEffect>
                                  </p:childTnLst>
                                </p:cTn>
                              </p:par>
                              <p:par>
                                <p:cTn id="8" presetID="14"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randombar(horizontal)">
                                      <p:cBhvr>
                                        <p:cTn id="10" dur="500"/>
                                        <p:tgtEl>
                                          <p:spTgt spid="37"/>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randombar(horizontal)">
                                      <p:cBhvr>
                                        <p:cTn id="16" dur="500"/>
                                        <p:tgtEl>
                                          <p:spTgt spid="39"/>
                                        </p:tgtEl>
                                      </p:cBhvr>
                                    </p:animEffect>
                                  </p:childTnLst>
                                </p:cTn>
                              </p:par>
                              <p:par>
                                <p:cTn id="17" presetID="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训练</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2"/>
          <p:cNvSpPr/>
          <p:nvPr/>
        </p:nvSpPr>
        <p:spPr>
          <a:xfrm>
            <a:off x="0" y="6507480"/>
            <a:ext cx="7821960" cy="350520"/>
          </a:xfrm>
          <a:custGeom>
            <a:avLst/>
            <a:gdLst>
              <a:gd name="connsiteX0" fmla="*/ 0 w 7821960"/>
              <a:gd name="connsiteY0" fmla="*/ 0 h 350520"/>
              <a:gd name="connsiteX1" fmla="*/ 7821960 w 7821960"/>
              <a:gd name="connsiteY1" fmla="*/ 0 h 350520"/>
              <a:gd name="connsiteX2" fmla="*/ 7821960 w 7821960"/>
              <a:gd name="connsiteY2" fmla="*/ 350520 h 350520"/>
              <a:gd name="connsiteX3" fmla="*/ 0 w 7821960"/>
              <a:gd name="connsiteY3" fmla="*/ 350520 h 350520"/>
              <a:gd name="connsiteX4" fmla="*/ 0 w 7821960"/>
              <a:gd name="connsiteY4" fmla="*/ 0 h 350520"/>
              <a:gd name="connsiteX0-1" fmla="*/ 0 w 7821960"/>
              <a:gd name="connsiteY0-2" fmla="*/ 0 h 350520"/>
              <a:gd name="connsiteX1-3" fmla="*/ 7456200 w 7821960"/>
              <a:gd name="connsiteY1-4" fmla="*/ 15240 h 350520"/>
              <a:gd name="connsiteX2-5" fmla="*/ 7821960 w 7821960"/>
              <a:gd name="connsiteY2-6" fmla="*/ 350520 h 350520"/>
              <a:gd name="connsiteX3-7" fmla="*/ 0 w 7821960"/>
              <a:gd name="connsiteY3-8" fmla="*/ 350520 h 350520"/>
              <a:gd name="connsiteX4-9" fmla="*/ 0 w 7821960"/>
              <a:gd name="connsiteY4-10" fmla="*/ 0 h 3505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21960" h="350520">
                <a:moveTo>
                  <a:pt x="0" y="0"/>
                </a:moveTo>
                <a:lnTo>
                  <a:pt x="7456200" y="15240"/>
                </a:lnTo>
                <a:lnTo>
                  <a:pt x="7821960" y="350520"/>
                </a:lnTo>
                <a:lnTo>
                  <a:pt x="0" y="350520"/>
                </a:lnTo>
                <a:lnTo>
                  <a:pt x="0"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
          <p:cNvSpPr/>
          <p:nvPr/>
        </p:nvSpPr>
        <p:spPr>
          <a:xfrm flipH="1">
            <a:off x="4421808" y="6656318"/>
            <a:ext cx="7821960" cy="201681"/>
          </a:xfrm>
          <a:custGeom>
            <a:avLst/>
            <a:gdLst>
              <a:gd name="connsiteX0" fmla="*/ 0 w 7821960"/>
              <a:gd name="connsiteY0" fmla="*/ 0 h 350520"/>
              <a:gd name="connsiteX1" fmla="*/ 7821960 w 7821960"/>
              <a:gd name="connsiteY1" fmla="*/ 0 h 350520"/>
              <a:gd name="connsiteX2" fmla="*/ 7821960 w 7821960"/>
              <a:gd name="connsiteY2" fmla="*/ 350520 h 350520"/>
              <a:gd name="connsiteX3" fmla="*/ 0 w 7821960"/>
              <a:gd name="connsiteY3" fmla="*/ 350520 h 350520"/>
              <a:gd name="connsiteX4" fmla="*/ 0 w 7821960"/>
              <a:gd name="connsiteY4" fmla="*/ 0 h 350520"/>
              <a:gd name="connsiteX0-1" fmla="*/ 0 w 7821960"/>
              <a:gd name="connsiteY0-2" fmla="*/ 0 h 350520"/>
              <a:gd name="connsiteX1-3" fmla="*/ 7456200 w 7821960"/>
              <a:gd name="connsiteY1-4" fmla="*/ 15240 h 350520"/>
              <a:gd name="connsiteX2-5" fmla="*/ 7821960 w 7821960"/>
              <a:gd name="connsiteY2-6" fmla="*/ 350520 h 350520"/>
              <a:gd name="connsiteX3-7" fmla="*/ 0 w 7821960"/>
              <a:gd name="connsiteY3-8" fmla="*/ 350520 h 350520"/>
              <a:gd name="connsiteX4-9" fmla="*/ 0 w 7821960"/>
              <a:gd name="connsiteY4-10" fmla="*/ 0 h 3505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21960" h="350520">
                <a:moveTo>
                  <a:pt x="0" y="0"/>
                </a:moveTo>
                <a:lnTo>
                  <a:pt x="7456200" y="15240"/>
                </a:lnTo>
                <a:lnTo>
                  <a:pt x="7821960" y="350520"/>
                </a:lnTo>
                <a:lnTo>
                  <a:pt x="0" y="350520"/>
                </a:lnTo>
                <a:lnTo>
                  <a:pt x="0" y="0"/>
                </a:lnTo>
                <a:close/>
              </a:path>
            </a:pathLst>
          </a:custGeom>
          <a:solidFill>
            <a:srgbClr val="31A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702442" y="2020995"/>
            <a:ext cx="2939303" cy="641064"/>
            <a:chOff x="1625559" y="1747957"/>
            <a:chExt cx="2939303" cy="641064"/>
          </a:xfrm>
        </p:grpSpPr>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5559" y="1747957"/>
              <a:ext cx="632260" cy="641064"/>
            </a:xfrm>
            <a:prstGeom prst="rect">
              <a:avLst/>
            </a:prstGeom>
          </p:spPr>
        </p:pic>
        <p:grpSp>
          <p:nvGrpSpPr>
            <p:cNvPr id="12" name="组合 11"/>
            <p:cNvGrpSpPr/>
            <p:nvPr/>
          </p:nvGrpSpPr>
          <p:grpSpPr>
            <a:xfrm>
              <a:off x="2366884" y="1776074"/>
              <a:ext cx="2197978" cy="400110"/>
              <a:chOff x="1217327" y="4016844"/>
              <a:chExt cx="2197978" cy="400110"/>
            </a:xfrm>
          </p:grpSpPr>
          <p:sp>
            <p:nvSpPr>
              <p:cNvPr id="14" name="椭圆 13"/>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33912" y="40168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损耗函数</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881135" y="3138942"/>
            <a:ext cx="5371750" cy="1113326"/>
            <a:chOff x="452899" y="3193270"/>
            <a:chExt cx="5371750" cy="1113326"/>
          </a:xfrm>
        </p:grpSpPr>
        <p:grpSp>
          <p:nvGrpSpPr>
            <p:cNvPr id="18" name="组合 17"/>
            <p:cNvGrpSpPr/>
            <p:nvPr/>
          </p:nvGrpSpPr>
          <p:grpSpPr>
            <a:xfrm>
              <a:off x="452899" y="3193270"/>
              <a:ext cx="4636045" cy="1113326"/>
              <a:chOff x="-696658" y="4154244"/>
              <a:chExt cx="4636045" cy="1113326"/>
            </a:xfrm>
          </p:grpSpPr>
          <p:sp>
            <p:nvSpPr>
              <p:cNvPr id="19" name="Title 20"/>
              <p:cNvSpPr txBox="1"/>
              <p:nvPr/>
            </p:nvSpPr>
            <p:spPr>
              <a:xfrm>
                <a:off x="-696658" y="4659327"/>
                <a:ext cx="4636045"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风格转换后图像在</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vgg</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网络中</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Relu4_1</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的特征和</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adaIN</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输出</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feature maps</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的欧式距离。</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0" name="椭圆 19"/>
              <p:cNvSpPr/>
              <p:nvPr/>
            </p:nvSpPr>
            <p:spPr>
              <a:xfrm>
                <a:off x="3593398" y="4208365"/>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984999" y="4154244"/>
                <a:ext cx="1781393"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内容损耗</a:t>
                </a:r>
              </a:p>
            </p:txBody>
          </p:sp>
        </p:grpSp>
        <p:pic>
          <p:nvPicPr>
            <p:cNvPr id="22" name="图片 2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6381" y="3193270"/>
              <a:ext cx="608268" cy="579374"/>
            </a:xfrm>
            <a:prstGeom prst="rect">
              <a:avLst/>
            </a:prstGeom>
          </p:spPr>
        </p:pic>
      </p:grpSp>
      <p:grpSp>
        <p:nvGrpSpPr>
          <p:cNvPr id="24" name="组合 23"/>
          <p:cNvGrpSpPr/>
          <p:nvPr/>
        </p:nvGrpSpPr>
        <p:grpSpPr>
          <a:xfrm>
            <a:off x="5733047" y="4163040"/>
            <a:ext cx="5418708" cy="1207196"/>
            <a:chOff x="1625559" y="1747957"/>
            <a:chExt cx="5418708" cy="1207196"/>
          </a:xfrm>
        </p:grpSpPr>
        <p:pic>
          <p:nvPicPr>
            <p:cNvPr id="25" name="图片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5559" y="1747957"/>
              <a:ext cx="632260" cy="641064"/>
            </a:xfrm>
            <a:prstGeom prst="rect">
              <a:avLst/>
            </a:prstGeom>
          </p:spPr>
        </p:pic>
        <p:grpSp>
          <p:nvGrpSpPr>
            <p:cNvPr id="26" name="组合 25"/>
            <p:cNvGrpSpPr/>
            <p:nvPr/>
          </p:nvGrpSpPr>
          <p:grpSpPr>
            <a:xfrm>
              <a:off x="2366884" y="1776074"/>
              <a:ext cx="4677383" cy="1179079"/>
              <a:chOff x="1217327" y="4016844"/>
              <a:chExt cx="4677383" cy="1179079"/>
            </a:xfrm>
          </p:grpSpPr>
          <p:sp>
            <p:nvSpPr>
              <p:cNvPr id="27" name="Title 20"/>
              <p:cNvSpPr txBox="1"/>
              <p:nvPr/>
            </p:nvSpPr>
            <p:spPr>
              <a:xfrm>
                <a:off x="1258665" y="4587680"/>
                <a:ext cx="4636045" cy="608243"/>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因为在</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AdaIN</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层只传递了风格特征的均值和方差，所以风格损耗只做了这些数据的匹配。</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8" name="椭圆 27"/>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633912" y="40168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风格损耗</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pic>
        <p:nvPicPr>
          <p:cNvPr id="30" name="图片 29" descr="https://img-blog.csdn.net/20170419210102246?watermark/2/text/aHR0cDovL2Jsb2cuY3Nkbi5uZXQvd3lsMTk4NzUyNw==/font/5a6L5L2T/fontsize/400/fill/I0JBQkFCMA==/dissolve/70/gravity/Center"/>
          <p:cNvPicPr/>
          <p:nvPr/>
        </p:nvPicPr>
        <p:blipFill>
          <a:blip r:embed="rId4">
            <a:extLst>
              <a:ext uri="{28A0092B-C50C-407E-A947-70E740481C1C}">
                <a14:useLocalDpi xmlns:a14="http://schemas.microsoft.com/office/drawing/2010/main" val="0"/>
              </a:ext>
            </a:extLst>
          </a:blip>
          <a:srcRect/>
          <a:stretch>
            <a:fillRect/>
          </a:stretch>
        </p:blipFill>
        <p:spPr bwMode="auto">
          <a:xfrm>
            <a:off x="7001710" y="2620415"/>
            <a:ext cx="2161369" cy="580067"/>
          </a:xfrm>
          <a:prstGeom prst="rect">
            <a:avLst/>
          </a:prstGeom>
          <a:noFill/>
          <a:ln>
            <a:noFill/>
          </a:ln>
        </p:spPr>
      </p:pic>
      <p:pic>
        <p:nvPicPr>
          <p:cNvPr id="31" name="图片 30" descr="https://img-blog.csdn.net/20170419210118825?watermark/2/text/aHR0cDovL2Jsb2cuY3Nkbi5uZXQvd3lsMTk4NzUyNw==/font/5a6L5L2T/fontsize/400/fill/I0JBQkFCMA==/dissolve/70/gravity/Center"/>
          <p:cNvPicPr/>
          <p:nvPr/>
        </p:nvPicPr>
        <p:blipFill>
          <a:blip r:embed="rId5">
            <a:extLst>
              <a:ext uri="{28A0092B-C50C-407E-A947-70E740481C1C}">
                <a14:useLocalDpi xmlns:a14="http://schemas.microsoft.com/office/drawing/2010/main" val="0"/>
              </a:ext>
            </a:extLst>
          </a:blip>
          <a:srcRect/>
          <a:stretch>
            <a:fillRect/>
          </a:stretch>
        </p:blipFill>
        <p:spPr bwMode="auto">
          <a:xfrm>
            <a:off x="2958375" y="4401106"/>
            <a:ext cx="1809021" cy="352959"/>
          </a:xfrm>
          <a:prstGeom prst="rect">
            <a:avLst/>
          </a:prstGeom>
          <a:noFill/>
          <a:ln>
            <a:noFill/>
          </a:ln>
        </p:spPr>
      </p:pic>
      <p:pic>
        <p:nvPicPr>
          <p:cNvPr id="32" name="图片 31"/>
          <p:cNvPicPr/>
          <p:nvPr/>
        </p:nvPicPr>
        <p:blipFill>
          <a:blip r:embed="rId6"/>
          <a:stretch>
            <a:fillRect/>
          </a:stretch>
        </p:blipFill>
        <p:spPr>
          <a:xfrm>
            <a:off x="7431334" y="5576556"/>
            <a:ext cx="2804795" cy="951230"/>
          </a:xfrm>
          <a:prstGeom prst="rect">
            <a:avLst/>
          </a:prstGeom>
        </p:spPr>
      </p:pic>
      <p:grpSp>
        <p:nvGrpSpPr>
          <p:cNvPr id="33" name="组合 32"/>
          <p:cNvGrpSpPr/>
          <p:nvPr/>
        </p:nvGrpSpPr>
        <p:grpSpPr>
          <a:xfrm>
            <a:off x="523655" y="938726"/>
            <a:ext cx="5756131" cy="1292411"/>
            <a:chOff x="68518" y="3193270"/>
            <a:chExt cx="5756131" cy="1292411"/>
          </a:xfrm>
        </p:grpSpPr>
        <p:grpSp>
          <p:nvGrpSpPr>
            <p:cNvPr id="34" name="组合 33"/>
            <p:cNvGrpSpPr/>
            <p:nvPr/>
          </p:nvGrpSpPr>
          <p:grpSpPr>
            <a:xfrm>
              <a:off x="68518" y="3193270"/>
              <a:ext cx="5371750" cy="1292411"/>
              <a:chOff x="-1081039" y="4154244"/>
              <a:chExt cx="5371750" cy="1292411"/>
            </a:xfrm>
          </p:grpSpPr>
          <p:sp>
            <p:nvSpPr>
              <p:cNvPr id="36" name="Title 20"/>
              <p:cNvSpPr txBox="1"/>
              <p:nvPr/>
            </p:nvSpPr>
            <p:spPr>
              <a:xfrm>
                <a:off x="-1081039" y="4646436"/>
                <a:ext cx="5371750" cy="80021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内容图集：</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Microsoft COCO dataset</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（选取其中的</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8W</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张图片）</a:t>
                </a:r>
              </a:p>
              <a:p>
                <a:pPr algn="r">
                  <a:lnSpc>
                    <a:spcPct val="150000"/>
                  </a:lnSpc>
                  <a:spcBef>
                    <a:spcPts val="1200"/>
                  </a:spcBef>
                </a:pP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   风格</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图集：</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WikiArt</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 dataset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（选取其中的</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8W</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张图片）</a:t>
                </a:r>
              </a:p>
            </p:txBody>
          </p:sp>
          <p:sp>
            <p:nvSpPr>
              <p:cNvPr id="37" name="椭圆 36"/>
              <p:cNvSpPr/>
              <p:nvPr/>
            </p:nvSpPr>
            <p:spPr>
              <a:xfrm>
                <a:off x="3593398" y="4208365"/>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984999" y="41542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训练集</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35" name="图片 3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6381" y="3193270"/>
              <a:ext cx="608268" cy="57937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ppt_x"/>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000"/>
                                        <p:tgtEl>
                                          <p:spTgt spid="31"/>
                                        </p:tgtEl>
                                      </p:cBhvr>
                                    </p:animEffect>
                                    <p:anim calcmode="lin" valueType="num">
                                      <p:cBhvr>
                                        <p:cTn id="31" dur="1000" fill="hold"/>
                                        <p:tgtEl>
                                          <p:spTgt spid="31"/>
                                        </p:tgtEl>
                                        <p:attrNameLst>
                                          <p:attrName>ppt_x</p:attrName>
                                        </p:attrNameLst>
                                      </p:cBhvr>
                                      <p:tavLst>
                                        <p:tav tm="0">
                                          <p:val>
                                            <p:strVal val="#ppt_x"/>
                                          </p:val>
                                        </p:tav>
                                        <p:tav tm="100000">
                                          <p:val>
                                            <p:strVal val="#ppt_x"/>
                                          </p:val>
                                        </p:tav>
                                      </p:tavLst>
                                    </p:anim>
                                    <p:anim calcmode="lin" valueType="num">
                                      <p:cBhvr>
                                        <p:cTn id="32" dur="1000" fill="hold"/>
                                        <p:tgtEl>
                                          <p:spTgt spid="31"/>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2" presetClass="entr" presetSubtype="4"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16" presetClass="entr" presetSubtype="21"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a:spLocks noChangeArrowheads="1"/>
          </p:cNvSpPr>
          <p:nvPr>
            <p:custDataLst>
              <p:tags r:id="rId1"/>
            </p:custDataLst>
          </p:nvPr>
        </p:nvSpPr>
        <p:spPr bwMode="auto">
          <a:xfrm rot="19800000">
            <a:off x="6630793" y="-2467811"/>
            <a:ext cx="2998528" cy="12541074"/>
          </a:xfrm>
          <a:custGeom>
            <a:avLst/>
            <a:gdLst>
              <a:gd name="T0" fmla="*/ 0 w 2026880"/>
              <a:gd name="T1" fmla="*/ 0 h 6399694"/>
              <a:gd name="T2" fmla="*/ 2027594 w 2026880"/>
              <a:gd name="T3" fmla="*/ 1170044 h 6399694"/>
              <a:gd name="T4" fmla="*/ 2027594 w 2026880"/>
              <a:gd name="T5" fmla="*/ 5228688 h 6399694"/>
              <a:gd name="T6" fmla="*/ 0 w 2026880"/>
              <a:gd name="T7" fmla="*/ 6398732 h 6399694"/>
              <a:gd name="T8" fmla="*/ 0 60000 65536"/>
              <a:gd name="T9" fmla="*/ 0 60000 65536"/>
              <a:gd name="T10" fmla="*/ 0 60000 65536"/>
              <a:gd name="T11" fmla="*/ 0 60000 65536"/>
              <a:gd name="T12" fmla="*/ 0 w 2026880"/>
              <a:gd name="T13" fmla="*/ 0 h 6399694"/>
              <a:gd name="T14" fmla="*/ 2026880 w 2026880"/>
              <a:gd name="T15" fmla="*/ 6399694 h 6399694"/>
              <a:gd name="connsiteX0" fmla="*/ 66713 w 2093593"/>
              <a:gd name="connsiteY0" fmla="*/ 0 h 8649033"/>
              <a:gd name="connsiteX1" fmla="*/ 2093593 w 2093593"/>
              <a:gd name="connsiteY1" fmla="*/ 1170220 h 8649033"/>
              <a:gd name="connsiteX2" fmla="*/ 2093593 w 2093593"/>
              <a:gd name="connsiteY2" fmla="*/ 5229474 h 8649033"/>
              <a:gd name="connsiteX3" fmla="*/ 0 w 2093593"/>
              <a:gd name="connsiteY3" fmla="*/ 8649033 h 8649033"/>
              <a:gd name="connsiteX4" fmla="*/ 66713 w 2093593"/>
              <a:gd name="connsiteY4" fmla="*/ 0 h 8649033"/>
              <a:gd name="connsiteX0-1" fmla="*/ 66713 w 2175469"/>
              <a:gd name="connsiteY0-2" fmla="*/ 0 h 9126529"/>
              <a:gd name="connsiteX1-3" fmla="*/ 2093593 w 2175469"/>
              <a:gd name="connsiteY1-4" fmla="*/ 1170220 h 9126529"/>
              <a:gd name="connsiteX2-5" fmla="*/ 2175469 w 2175469"/>
              <a:gd name="connsiteY2-6" fmla="*/ 9126529 h 9126529"/>
              <a:gd name="connsiteX3-7" fmla="*/ 0 w 2175469"/>
              <a:gd name="connsiteY3-8" fmla="*/ 8649033 h 9126529"/>
              <a:gd name="connsiteX4-9" fmla="*/ 66713 w 2175469"/>
              <a:gd name="connsiteY4-10" fmla="*/ 0 h 9126529"/>
              <a:gd name="connsiteX0-11" fmla="*/ 72818 w 2181574"/>
              <a:gd name="connsiteY0-12" fmla="*/ 0 h 9126529"/>
              <a:gd name="connsiteX1-13" fmla="*/ 2099698 w 2181574"/>
              <a:gd name="connsiteY1-14" fmla="*/ 1170220 h 9126529"/>
              <a:gd name="connsiteX2-15" fmla="*/ 2181574 w 2181574"/>
              <a:gd name="connsiteY2-16" fmla="*/ 9126529 h 9126529"/>
              <a:gd name="connsiteX3-17" fmla="*/ 0 w 2181574"/>
              <a:gd name="connsiteY3-18" fmla="*/ 7897552 h 9126529"/>
              <a:gd name="connsiteX4-19" fmla="*/ 72818 w 2181574"/>
              <a:gd name="connsiteY4-20" fmla="*/ 0 h 9126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1574" h="9126529">
                <a:moveTo>
                  <a:pt x="72818" y="0"/>
                </a:moveTo>
                <a:lnTo>
                  <a:pt x="2099698" y="1170220"/>
                </a:lnTo>
                <a:lnTo>
                  <a:pt x="2181574" y="9126529"/>
                </a:lnTo>
                <a:lnTo>
                  <a:pt x="0" y="7897552"/>
                </a:lnTo>
                <a:lnTo>
                  <a:pt x="72818" y="0"/>
                </a:lnTo>
                <a:close/>
              </a:path>
            </a:pathLst>
          </a:custGeom>
          <a:solidFill>
            <a:srgbClr val="31A386"/>
          </a:solidFill>
          <a:ln>
            <a:noFill/>
          </a:ln>
          <a:effectLst>
            <a:outerShdw blurRad="50800" dist="38100" dir="2700000" algn="tl" rotWithShape="0">
              <a:prstClr val="black">
                <a:alpha val="40000"/>
              </a:prstClr>
            </a:outerShdw>
          </a:effectLst>
        </p:spPr>
        <p:txBody>
          <a:bodyPr anchor="ctr"/>
          <a:lstStyle/>
          <a:p>
            <a:endParaRPr lang="zh-CN" altLang="en-US" dirty="0">
              <a:cs typeface="+mn-ea"/>
              <a:sym typeface="+mn-lt"/>
            </a:endParaRPr>
          </a:p>
        </p:txBody>
      </p:sp>
      <p:sp>
        <p:nvSpPr>
          <p:cNvPr id="5" name="文本框 4"/>
          <p:cNvSpPr txBox="1"/>
          <p:nvPr/>
        </p:nvSpPr>
        <p:spPr>
          <a:xfrm>
            <a:off x="2281881" y="1809840"/>
            <a:ext cx="2567657" cy="2215991"/>
          </a:xfrm>
          <a:prstGeom prst="rect">
            <a:avLst/>
          </a:prstGeom>
          <a:noFill/>
        </p:spPr>
        <p:txBody>
          <a:bodyPr wrap="square" rtlCol="0">
            <a:spAutoFit/>
          </a:bodyPr>
          <a:lstStyle/>
          <a:p>
            <a:r>
              <a:rPr lang="en-US" altLang="zh-CN" sz="13800" b="1" dirty="0">
                <a:solidFill>
                  <a:srgbClr val="31A386"/>
                </a:solidFill>
                <a:effectLst>
                  <a:outerShdw blurRad="38100" dist="38100" dir="2700000" algn="tl">
                    <a:srgbClr val="000000">
                      <a:alpha val="43137"/>
                    </a:srgbClr>
                  </a:outerShdw>
                </a:effectLst>
                <a:latin typeface="Agency FB" panose="020B0503020202020204" pitchFamily="34" charset="0"/>
              </a:rPr>
              <a:t>04</a:t>
            </a:r>
            <a:endParaRPr lang="zh-CN" altLang="en-US" sz="13800" b="1" dirty="0">
              <a:solidFill>
                <a:srgbClr val="31A386"/>
              </a:solidFill>
              <a:effectLst>
                <a:outerShdw blurRad="38100" dist="38100" dir="2700000" algn="tl">
                  <a:srgbClr val="000000">
                    <a:alpha val="43137"/>
                  </a:srgbClr>
                </a:outerShdw>
              </a:effectLst>
              <a:latin typeface="Agency FB" panose="020B0503020202020204" pitchFamily="34" charset="0"/>
            </a:endParaRPr>
          </a:p>
        </p:txBody>
      </p:sp>
      <p:sp>
        <p:nvSpPr>
          <p:cNvPr id="6" name="矩形 5"/>
          <p:cNvSpPr/>
          <p:nvPr/>
        </p:nvSpPr>
        <p:spPr>
          <a:xfrm>
            <a:off x="2951912" y="4025831"/>
            <a:ext cx="3619799" cy="769441"/>
          </a:xfrm>
          <a:prstGeom prst="rect">
            <a:avLst/>
          </a:prstGeom>
        </p:spPr>
        <p:txBody>
          <a:bodyPr wrap="square">
            <a:spAutoFit/>
          </a:bodyPr>
          <a:lstStyle/>
          <a:p>
            <a:pPr algn="l" fontAlgn="auto">
              <a:spcBef>
                <a:spcPts val="0"/>
              </a:spcBef>
              <a:spcAft>
                <a:spcPts val="0"/>
              </a:spcAft>
            </a:pPr>
            <a:r>
              <a:rPr lang="zh-CN" altLang="en-US"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实验结果</a:t>
            </a:r>
            <a:endParaRPr lang="en-US" altLang="zh-CN"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4" name="文本框 3"/>
          <p:cNvSpPr txBox="1"/>
          <p:nvPr/>
        </p:nvSpPr>
        <p:spPr>
          <a:xfrm rot="3427696">
            <a:off x="7473487" y="3307281"/>
            <a:ext cx="3668551"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Chapter</a:t>
            </a:r>
            <a:endParaRPr lang="zh-CN" altLang="en-US" sz="3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4658222" y="2946343"/>
            <a:ext cx="692785" cy="659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6089073" cy="688628"/>
            <a:chOff x="311727" y="311729"/>
            <a:chExt cx="6089073"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4837484"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基于卷积神经网络的图片风格迁移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pic>
        <p:nvPicPr>
          <p:cNvPr id="15" name="图片 14" descr="C:\Users\980302306\Desktop\resize\c_resize.jpg"/>
          <p:cNvPicPr/>
          <p:nvPr/>
        </p:nvPicPr>
        <p:blipFill>
          <a:blip r:embed="rId2">
            <a:extLst>
              <a:ext uri="{28A0092B-C50C-407E-A947-70E740481C1C}">
                <a14:useLocalDpi xmlns:a14="http://schemas.microsoft.com/office/drawing/2010/main" val="0"/>
              </a:ext>
            </a:extLst>
          </a:blip>
          <a:srcRect/>
          <a:stretch>
            <a:fillRect/>
          </a:stretch>
        </p:blipFill>
        <p:spPr bwMode="auto">
          <a:xfrm>
            <a:off x="520328" y="1680488"/>
            <a:ext cx="2098040" cy="1574800"/>
          </a:xfrm>
          <a:prstGeom prst="rect">
            <a:avLst/>
          </a:prstGeom>
          <a:noFill/>
          <a:ln>
            <a:noFill/>
          </a:ln>
        </p:spPr>
      </p:pic>
      <p:pic>
        <p:nvPicPr>
          <p:cNvPr id="16" name="图片 15" descr="C:\Users\980302306\Desktop\resize\s_resize.jpg"/>
          <p:cNvPicPr/>
          <p:nvPr/>
        </p:nvPicPr>
        <p:blipFill>
          <a:blip r:embed="rId3">
            <a:extLst>
              <a:ext uri="{28A0092B-C50C-407E-A947-70E740481C1C}">
                <a14:useLocalDpi xmlns:a14="http://schemas.microsoft.com/office/drawing/2010/main" val="0"/>
              </a:ext>
            </a:extLst>
          </a:blip>
          <a:srcRect/>
          <a:stretch>
            <a:fillRect/>
          </a:stretch>
        </p:blipFill>
        <p:spPr bwMode="auto">
          <a:xfrm>
            <a:off x="520328" y="4404823"/>
            <a:ext cx="2085975" cy="1565275"/>
          </a:xfrm>
          <a:prstGeom prst="rect">
            <a:avLst/>
          </a:prstGeom>
          <a:noFill/>
          <a:ln>
            <a:noFill/>
          </a:ln>
        </p:spPr>
      </p:pic>
      <p:sp>
        <p:nvSpPr>
          <p:cNvPr id="17" name="下箭头 16"/>
          <p:cNvSpPr/>
          <p:nvPr/>
        </p:nvSpPr>
        <p:spPr>
          <a:xfrm rot="16200000">
            <a:off x="2384361" y="3349944"/>
            <a:ext cx="468014" cy="914400"/>
          </a:xfrm>
          <a:prstGeom prst="downArrow">
            <a:avLst/>
          </a:prstGeom>
          <a:solidFill>
            <a:srgbClr val="55B7A8"/>
          </a:solidFill>
          <a:ln>
            <a:solidFill>
              <a:srgbClr val="55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C:\Users\980302~1\AppData\Local\Temp\WeChat Files\8770225b8b3bec6d946d501f81fd39e.png"/>
          <p:cNvPicPr/>
          <p:nvPr/>
        </p:nvPicPr>
        <p:blipFill>
          <a:blip r:embed="rId4">
            <a:extLst>
              <a:ext uri="{28A0092B-C50C-407E-A947-70E740481C1C}">
                <a14:useLocalDpi xmlns:a14="http://schemas.microsoft.com/office/drawing/2010/main" val="0"/>
              </a:ext>
            </a:extLst>
          </a:blip>
          <a:srcRect/>
          <a:stretch>
            <a:fillRect/>
          </a:stretch>
        </p:blipFill>
        <p:spPr bwMode="auto">
          <a:xfrm>
            <a:off x="3507642" y="1157788"/>
            <a:ext cx="3877895" cy="2883364"/>
          </a:xfrm>
          <a:prstGeom prst="rect">
            <a:avLst/>
          </a:prstGeom>
          <a:noFill/>
          <a:ln>
            <a:noFill/>
          </a:ln>
        </p:spPr>
      </p:pic>
      <p:pic>
        <p:nvPicPr>
          <p:cNvPr id="19" name="图片 18" descr="C:\Users\980302~1\AppData\Local\Temp\WeChat Files\a64c2a645253f8529e58cd16f2cf76d.png"/>
          <p:cNvPicPr/>
          <p:nvPr/>
        </p:nvPicPr>
        <p:blipFill>
          <a:blip r:embed="rId5">
            <a:extLst>
              <a:ext uri="{28A0092B-C50C-407E-A947-70E740481C1C}">
                <a14:useLocalDpi xmlns:a14="http://schemas.microsoft.com/office/drawing/2010/main" val="0"/>
              </a:ext>
            </a:extLst>
          </a:blip>
          <a:srcRect/>
          <a:stretch>
            <a:fillRect/>
          </a:stretch>
        </p:blipFill>
        <p:spPr bwMode="auto">
          <a:xfrm>
            <a:off x="7817610" y="1157788"/>
            <a:ext cx="3812346" cy="2883364"/>
          </a:xfrm>
          <a:prstGeom prst="rect">
            <a:avLst/>
          </a:prstGeom>
          <a:noFill/>
          <a:ln>
            <a:noFill/>
          </a:ln>
        </p:spPr>
      </p:pic>
      <p:pic>
        <p:nvPicPr>
          <p:cNvPr id="20" name="图片 19" descr="C:\Users\980302~1\AppData\Local\Temp\WeChat Files\6fb80b649af9ad0fb6f70a24f51d8f8.png"/>
          <p:cNvPicPr/>
          <p:nvPr/>
        </p:nvPicPr>
        <p:blipFill>
          <a:blip r:embed="rId6">
            <a:extLst>
              <a:ext uri="{28A0092B-C50C-407E-A947-70E740481C1C}">
                <a14:useLocalDpi xmlns:a14="http://schemas.microsoft.com/office/drawing/2010/main" val="0"/>
              </a:ext>
            </a:extLst>
          </a:blip>
          <a:srcRect/>
          <a:stretch>
            <a:fillRect/>
          </a:stretch>
        </p:blipFill>
        <p:spPr bwMode="auto">
          <a:xfrm>
            <a:off x="3507641" y="4198582"/>
            <a:ext cx="3877895" cy="2659417"/>
          </a:xfrm>
          <a:prstGeom prst="rect">
            <a:avLst/>
          </a:prstGeom>
          <a:noFill/>
          <a:ln>
            <a:noFill/>
          </a:ln>
        </p:spPr>
      </p:pic>
      <p:pic>
        <p:nvPicPr>
          <p:cNvPr id="21" name="图片 20" descr="C:\Users\980302~1\AppData\Local\Temp\WeChat Files\572f12ffe10cf5c3b667c4f2cc12246.png"/>
          <p:cNvPicPr/>
          <p:nvPr/>
        </p:nvPicPr>
        <p:blipFill>
          <a:blip r:embed="rId7">
            <a:extLst>
              <a:ext uri="{28A0092B-C50C-407E-A947-70E740481C1C}">
                <a14:useLocalDpi xmlns:a14="http://schemas.microsoft.com/office/drawing/2010/main" val="0"/>
              </a:ext>
            </a:extLst>
          </a:blip>
          <a:srcRect/>
          <a:stretch>
            <a:fillRect/>
          </a:stretch>
        </p:blipFill>
        <p:spPr bwMode="auto">
          <a:xfrm>
            <a:off x="7817610" y="4198582"/>
            <a:ext cx="3812346" cy="26594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Users\980302306\Desktop\resize\c_resize.jpg"/>
          <p:cNvPicPr/>
          <p:nvPr/>
        </p:nvPicPr>
        <p:blipFill>
          <a:blip r:embed="rId2">
            <a:extLst>
              <a:ext uri="{28A0092B-C50C-407E-A947-70E740481C1C}">
                <a14:useLocalDpi xmlns:a14="http://schemas.microsoft.com/office/drawing/2010/main" val="0"/>
              </a:ext>
            </a:extLst>
          </a:blip>
          <a:srcRect/>
          <a:stretch>
            <a:fillRect/>
          </a:stretch>
        </p:blipFill>
        <p:spPr bwMode="auto">
          <a:xfrm>
            <a:off x="549761" y="10850"/>
            <a:ext cx="2098040" cy="1574800"/>
          </a:xfrm>
          <a:prstGeom prst="rect">
            <a:avLst/>
          </a:prstGeom>
          <a:noFill/>
          <a:ln>
            <a:noFill/>
          </a:ln>
        </p:spPr>
      </p:pic>
      <p:pic>
        <p:nvPicPr>
          <p:cNvPr id="16" name="图片 15" descr="C:\Users\980302306\Desktop\resize\s_resize.jpg"/>
          <p:cNvPicPr/>
          <p:nvPr/>
        </p:nvPicPr>
        <p:blipFill>
          <a:blip r:embed="rId3">
            <a:extLst>
              <a:ext uri="{28A0092B-C50C-407E-A947-70E740481C1C}">
                <a14:useLocalDpi xmlns:a14="http://schemas.microsoft.com/office/drawing/2010/main" val="0"/>
              </a:ext>
            </a:extLst>
          </a:blip>
          <a:srcRect/>
          <a:stretch>
            <a:fillRect/>
          </a:stretch>
        </p:blipFill>
        <p:spPr bwMode="auto">
          <a:xfrm>
            <a:off x="2647801" y="20375"/>
            <a:ext cx="2085975" cy="1565275"/>
          </a:xfrm>
          <a:prstGeom prst="rect">
            <a:avLst/>
          </a:prstGeom>
          <a:noFill/>
          <a:ln>
            <a:noFill/>
          </a:ln>
        </p:spPr>
      </p:pic>
      <p:pic>
        <p:nvPicPr>
          <p:cNvPr id="22" name="图片 21" descr="C:\Users\980302~1\AppData\Local\Temp\WeChat Files\6fb80b649af9ad0fb6f70a24f51d8f8.png"/>
          <p:cNvPicPr/>
          <p:nvPr/>
        </p:nvPicPr>
        <p:blipFill>
          <a:blip r:embed="rId4">
            <a:extLst>
              <a:ext uri="{28A0092B-C50C-407E-A947-70E740481C1C}">
                <a14:useLocalDpi xmlns:a14="http://schemas.microsoft.com/office/drawing/2010/main" val="0"/>
              </a:ext>
            </a:extLst>
          </a:blip>
          <a:srcRect/>
          <a:stretch>
            <a:fillRect/>
          </a:stretch>
        </p:blipFill>
        <p:spPr bwMode="auto">
          <a:xfrm>
            <a:off x="4758858" y="20375"/>
            <a:ext cx="3559126" cy="2624252"/>
          </a:xfrm>
          <a:prstGeom prst="rect">
            <a:avLst/>
          </a:prstGeom>
          <a:noFill/>
          <a:ln>
            <a:noFill/>
          </a:ln>
        </p:spPr>
      </p:pic>
      <p:pic>
        <p:nvPicPr>
          <p:cNvPr id="23" name="图片 22" descr="C:\Users\980302306\Desktop\Documents\arbitrary_style_transfer\images\content_1\brad_pitt.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826" y="1595175"/>
            <a:ext cx="2085975" cy="1683385"/>
          </a:xfrm>
          <a:prstGeom prst="rect">
            <a:avLst/>
          </a:prstGeom>
          <a:noFill/>
          <a:ln>
            <a:noFill/>
          </a:ln>
        </p:spPr>
      </p:pic>
      <p:pic>
        <p:nvPicPr>
          <p:cNvPr id="24" name="图片 23" descr="C:\Users\980302306\Desktop\Documents\arbitrary_style_transfer\images\style_1\lion.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4786" y="1576760"/>
            <a:ext cx="2085340" cy="1701800"/>
          </a:xfrm>
          <a:prstGeom prst="rect">
            <a:avLst/>
          </a:prstGeom>
          <a:noFill/>
          <a:ln>
            <a:noFill/>
          </a:ln>
        </p:spPr>
      </p:pic>
      <p:pic>
        <p:nvPicPr>
          <p:cNvPr id="26" name="图片 25" descr="C:\Users\980302~1\AppData\Local\Temp\WeChat Files\c0632ef9369657346b6073e22435531.png"/>
          <p:cNvPicPr/>
          <p:nvPr/>
        </p:nvPicPr>
        <p:blipFill>
          <a:blip r:embed="rId7">
            <a:extLst>
              <a:ext uri="{28A0092B-C50C-407E-A947-70E740481C1C}">
                <a14:useLocalDpi xmlns:a14="http://schemas.microsoft.com/office/drawing/2010/main" val="0"/>
              </a:ext>
            </a:extLst>
          </a:blip>
          <a:srcRect/>
          <a:stretch>
            <a:fillRect/>
          </a:stretch>
        </p:blipFill>
        <p:spPr bwMode="auto">
          <a:xfrm>
            <a:off x="4783940" y="2305793"/>
            <a:ext cx="3552776" cy="2308891"/>
          </a:xfrm>
          <a:prstGeom prst="rect">
            <a:avLst/>
          </a:prstGeom>
          <a:noFill/>
          <a:ln>
            <a:noFill/>
          </a:ln>
        </p:spPr>
      </p:pic>
      <p:pic>
        <p:nvPicPr>
          <p:cNvPr id="27" name="图片 26" descr="C:\Users\980302306\Desktop\Documents\arbitrary_style_transfer\images\content_1\house.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8176" y="3278560"/>
            <a:ext cx="2085975" cy="1576705"/>
          </a:xfrm>
          <a:prstGeom prst="rect">
            <a:avLst/>
          </a:prstGeom>
          <a:noFill/>
          <a:ln>
            <a:noFill/>
          </a:ln>
        </p:spPr>
      </p:pic>
      <p:pic>
        <p:nvPicPr>
          <p:cNvPr id="28" name="图片 27" descr="C:\Users\980302306\Desktop\Documents\arbitrary_style_transfer\images\style_1\star.jpg"/>
          <p:cNvPicPr/>
          <p:nvPr/>
        </p:nvPicPr>
        <p:blipFill>
          <a:blip r:embed="rId9">
            <a:extLst>
              <a:ext uri="{28A0092B-C50C-407E-A947-70E740481C1C}">
                <a14:useLocalDpi xmlns:a14="http://schemas.microsoft.com/office/drawing/2010/main" val="0"/>
              </a:ext>
            </a:extLst>
          </a:blip>
          <a:srcRect/>
          <a:stretch>
            <a:fillRect/>
          </a:stretch>
        </p:blipFill>
        <p:spPr bwMode="auto">
          <a:xfrm>
            <a:off x="2618070" y="3269035"/>
            <a:ext cx="2140788" cy="1565910"/>
          </a:xfrm>
          <a:prstGeom prst="rect">
            <a:avLst/>
          </a:prstGeom>
          <a:noFill/>
          <a:ln>
            <a:noFill/>
          </a:ln>
        </p:spPr>
      </p:pic>
      <p:pic>
        <p:nvPicPr>
          <p:cNvPr id="29" name="图片 28" descr="C:\Users\980302~1\AppData\Local\Temp\WeChat Files\d23d2c9109f717b9a27765f085836ce.png"/>
          <p:cNvPicPr/>
          <p:nvPr/>
        </p:nvPicPr>
        <p:blipFill>
          <a:blip r:embed="rId10">
            <a:extLst>
              <a:ext uri="{28A0092B-C50C-407E-A947-70E740481C1C}">
                <a14:useLocalDpi xmlns:a14="http://schemas.microsoft.com/office/drawing/2010/main" val="0"/>
              </a:ext>
            </a:extLst>
          </a:blip>
          <a:srcRect/>
          <a:stretch>
            <a:fillRect/>
          </a:stretch>
        </p:blipFill>
        <p:spPr bwMode="auto">
          <a:xfrm>
            <a:off x="4802672" y="4362049"/>
            <a:ext cx="3559126" cy="2291243"/>
          </a:xfrm>
          <a:prstGeom prst="rect">
            <a:avLst/>
          </a:prstGeom>
          <a:noFill/>
          <a:ln>
            <a:noFill/>
          </a:ln>
        </p:spPr>
      </p:pic>
      <p:pic>
        <p:nvPicPr>
          <p:cNvPr id="31" name="图片 30" descr="C:\Users\980302306\Desktop\Documents\arbitrary_style_transfer\images\content_1\brad_pitt.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2095" y="4834945"/>
            <a:ext cx="2085975" cy="1683385"/>
          </a:xfrm>
          <a:prstGeom prst="rect">
            <a:avLst/>
          </a:prstGeom>
          <a:noFill/>
          <a:ln>
            <a:noFill/>
          </a:ln>
        </p:spPr>
      </p:pic>
      <p:pic>
        <p:nvPicPr>
          <p:cNvPr id="32" name="图片 31" descr="C:\Users\980302306\Desktop\Documents\arbitrary_style_transfer\images\style_1\woman_matisse.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6802" y="4834945"/>
            <a:ext cx="2140788" cy="1673860"/>
          </a:xfrm>
          <a:prstGeom prst="rect">
            <a:avLst/>
          </a:prstGeom>
          <a:noFill/>
          <a:ln>
            <a:noFill/>
          </a:ln>
        </p:spPr>
      </p:pic>
      <p:pic>
        <p:nvPicPr>
          <p:cNvPr id="33" name="图片 32" descr="C:\Users\980302~1\AppData\Local\Temp\WeChat Files\6759b6bf14770eca1ba7ba29142d9cf.png"/>
          <p:cNvPicPr/>
          <p:nvPr/>
        </p:nvPicPr>
        <p:blipFill>
          <a:blip r:embed="rId12">
            <a:extLst>
              <a:ext uri="{28A0092B-C50C-407E-A947-70E740481C1C}">
                <a14:useLocalDpi xmlns:a14="http://schemas.microsoft.com/office/drawing/2010/main" val="0"/>
              </a:ext>
            </a:extLst>
          </a:blip>
          <a:srcRect/>
          <a:stretch>
            <a:fillRect/>
          </a:stretch>
        </p:blipFill>
        <p:spPr bwMode="auto">
          <a:xfrm>
            <a:off x="8317984" y="1934766"/>
            <a:ext cx="3874016" cy="31371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6089073" cy="688628"/>
            <a:chOff x="311727" y="311729"/>
            <a:chExt cx="6089073"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4837484"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基于</a:t>
              </a:r>
              <a:r>
                <a:rPr lang="en-US" altLang="zh-CN" sz="2400" b="1" dirty="0" err="1">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AdaIN</a:t>
              </a:r>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层的实时任意风格迁移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pic>
        <p:nvPicPr>
          <p:cNvPr id="15" name="图片 14" descr="C:\Users\980302306\Desktop\resize\c_resize.jpg"/>
          <p:cNvPicPr/>
          <p:nvPr/>
        </p:nvPicPr>
        <p:blipFill>
          <a:blip r:embed="rId2">
            <a:extLst>
              <a:ext uri="{28A0092B-C50C-407E-A947-70E740481C1C}">
                <a14:useLocalDpi xmlns:a14="http://schemas.microsoft.com/office/drawing/2010/main" val="0"/>
              </a:ext>
            </a:extLst>
          </a:blip>
          <a:srcRect/>
          <a:stretch>
            <a:fillRect/>
          </a:stretch>
        </p:blipFill>
        <p:spPr bwMode="auto">
          <a:xfrm>
            <a:off x="514295" y="1162161"/>
            <a:ext cx="2904153" cy="2176273"/>
          </a:xfrm>
          <a:prstGeom prst="rect">
            <a:avLst/>
          </a:prstGeom>
          <a:noFill/>
          <a:ln>
            <a:noFill/>
          </a:ln>
        </p:spPr>
      </p:pic>
      <p:sp>
        <p:nvSpPr>
          <p:cNvPr id="17" name="下箭头 16"/>
          <p:cNvSpPr/>
          <p:nvPr/>
        </p:nvSpPr>
        <p:spPr>
          <a:xfrm rot="16200000">
            <a:off x="3622199" y="3346683"/>
            <a:ext cx="468014" cy="914400"/>
          </a:xfrm>
          <a:prstGeom prst="downArrow">
            <a:avLst/>
          </a:prstGeom>
          <a:solidFill>
            <a:srgbClr val="55B7A8"/>
          </a:solidFill>
          <a:ln>
            <a:solidFill>
              <a:srgbClr val="55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C:\Users\980302306\Desktop\Documents\arbitrary_style_transfer\images\style_1\star.jpg"/>
          <p:cNvPicPr/>
          <p:nvPr/>
        </p:nvPicPr>
        <p:blipFill>
          <a:blip r:embed="rId3">
            <a:extLst>
              <a:ext uri="{28A0092B-C50C-407E-A947-70E740481C1C}">
                <a14:useLocalDpi xmlns:a14="http://schemas.microsoft.com/office/drawing/2010/main" val="0"/>
              </a:ext>
            </a:extLst>
          </a:blip>
          <a:srcRect/>
          <a:stretch>
            <a:fillRect/>
          </a:stretch>
        </p:blipFill>
        <p:spPr bwMode="auto">
          <a:xfrm>
            <a:off x="419046" y="4543205"/>
            <a:ext cx="2999402" cy="1942001"/>
          </a:xfrm>
          <a:prstGeom prst="rect">
            <a:avLst/>
          </a:prstGeom>
          <a:noFill/>
          <a:ln>
            <a:noFill/>
          </a:ln>
        </p:spPr>
      </p:pic>
      <p:pic>
        <p:nvPicPr>
          <p:cNvPr id="23" name="图片 22"/>
          <p:cNvPicPr/>
          <p:nvPr/>
        </p:nvPicPr>
        <p:blipFill>
          <a:blip r:embed="rId4">
            <a:extLst>
              <a:ext uri="{28A0092B-C50C-407E-A947-70E740481C1C}">
                <a14:useLocalDpi xmlns:a14="http://schemas.microsoft.com/office/drawing/2010/main" val="0"/>
              </a:ext>
            </a:extLst>
          </a:blip>
          <a:stretch>
            <a:fillRect/>
          </a:stretch>
        </p:blipFill>
        <p:spPr>
          <a:xfrm>
            <a:off x="4544534" y="1121113"/>
            <a:ext cx="4023679" cy="2789705"/>
          </a:xfrm>
          <a:prstGeom prst="rect">
            <a:avLst/>
          </a:prstGeom>
        </p:spPr>
      </p:pic>
      <p:pic>
        <p:nvPicPr>
          <p:cNvPr id="24" name="图片 23"/>
          <p:cNvPicPr/>
          <p:nvPr/>
        </p:nvPicPr>
        <p:blipFill>
          <a:blip r:embed="rId5">
            <a:extLst>
              <a:ext uri="{28A0092B-C50C-407E-A947-70E740481C1C}">
                <a14:useLocalDpi xmlns:a14="http://schemas.microsoft.com/office/drawing/2010/main" val="0"/>
              </a:ext>
            </a:extLst>
          </a:blip>
          <a:stretch>
            <a:fillRect/>
          </a:stretch>
        </p:blipFill>
        <p:spPr>
          <a:xfrm>
            <a:off x="4544534" y="3910818"/>
            <a:ext cx="4023679" cy="2947182"/>
          </a:xfrm>
          <a:prstGeom prst="rect">
            <a:avLst/>
          </a:prstGeom>
        </p:spPr>
      </p:pic>
      <p:sp>
        <p:nvSpPr>
          <p:cNvPr id="8" name="矩形 7"/>
          <p:cNvSpPr/>
          <p:nvPr/>
        </p:nvSpPr>
        <p:spPr>
          <a:xfrm>
            <a:off x="8568213" y="1880965"/>
            <a:ext cx="3680816" cy="369332"/>
          </a:xfrm>
          <a:prstGeom prst="rect">
            <a:avLst/>
          </a:prstGeom>
        </p:spPr>
        <p:txBody>
          <a:bodyPr wrap="none">
            <a:spAutoFit/>
          </a:bodyPr>
          <a:lstStyle/>
          <a:p>
            <a:r>
              <a:rPr lang="en-US" altLang="zh-CN" b="1" dirty="0">
                <a:solidFill>
                  <a:srgbClr val="31A386"/>
                </a:solidFill>
                <a:latin typeface="微软雅黑" panose="020B0503020204020204" pitchFamily="34" charset="-122"/>
                <a:ea typeface="微软雅黑" panose="020B0503020204020204" pitchFamily="34" charset="-122"/>
                <a:cs typeface="+mn-ea"/>
              </a:rPr>
              <a:t>g(</a:t>
            </a:r>
            <a:r>
              <a:rPr lang="en-US" altLang="zh-CN" b="1" dirty="0" err="1">
                <a:solidFill>
                  <a:srgbClr val="31A386"/>
                </a:solidFill>
                <a:latin typeface="微软雅黑" panose="020B0503020204020204" pitchFamily="34" charset="-122"/>
                <a:ea typeface="微软雅黑" panose="020B0503020204020204" pitchFamily="34" charset="-122"/>
                <a:cs typeface="+mn-ea"/>
              </a:rPr>
              <a:t>0.7f</a:t>
            </a:r>
            <a:r>
              <a:rPr lang="en-US" altLang="zh-CN" b="1" dirty="0">
                <a:solidFill>
                  <a:srgbClr val="31A386"/>
                </a:solidFill>
                <a:latin typeface="微软雅黑" panose="020B0503020204020204" pitchFamily="34" charset="-122"/>
                <a:ea typeface="微软雅黑" panose="020B0503020204020204" pitchFamily="34" charset="-122"/>
                <a:cs typeface="+mn-ea"/>
              </a:rPr>
              <a:t>(c) + </a:t>
            </a:r>
            <a:r>
              <a:rPr lang="en-US" altLang="zh-CN" b="1" dirty="0" err="1">
                <a:solidFill>
                  <a:srgbClr val="31A386"/>
                </a:solidFill>
                <a:latin typeface="微软雅黑" panose="020B0503020204020204" pitchFamily="34" charset="-122"/>
                <a:ea typeface="微软雅黑" panose="020B0503020204020204" pitchFamily="34" charset="-122"/>
                <a:cs typeface="+mn-ea"/>
              </a:rPr>
              <a:t>0.3AdaIN</a:t>
            </a:r>
            <a:r>
              <a:rPr lang="en-US" altLang="zh-CN" b="1" dirty="0">
                <a:solidFill>
                  <a:srgbClr val="31A386"/>
                </a:solidFill>
                <a:latin typeface="微软雅黑" panose="020B0503020204020204" pitchFamily="34" charset="-122"/>
                <a:ea typeface="微软雅黑" panose="020B0503020204020204" pitchFamily="34" charset="-122"/>
                <a:cs typeface="+mn-ea"/>
              </a:rPr>
              <a:t>(f(c),f(s</a:t>
            </a:r>
            <a:r>
              <a:rPr lang="en-US" altLang="zh-CN" b="1" dirty="0" smtClean="0">
                <a:solidFill>
                  <a:srgbClr val="31A386"/>
                </a:solidFill>
                <a:latin typeface="微软雅黑" panose="020B0503020204020204" pitchFamily="34" charset="-122"/>
                <a:ea typeface="微软雅黑" panose="020B0503020204020204" pitchFamily="34" charset="-122"/>
                <a:cs typeface="+mn-ea"/>
              </a:rPr>
              <a:t>)))</a:t>
            </a:r>
            <a:endParaRPr lang="zh-CN" altLang="en-US" dirty="0"/>
          </a:p>
        </p:txBody>
      </p:sp>
      <p:sp>
        <p:nvSpPr>
          <p:cNvPr id="9" name="矩形 8"/>
          <p:cNvSpPr/>
          <p:nvPr/>
        </p:nvSpPr>
        <p:spPr>
          <a:xfrm>
            <a:off x="9271931" y="5144873"/>
            <a:ext cx="2273379" cy="369332"/>
          </a:xfrm>
          <a:prstGeom prst="rect">
            <a:avLst/>
          </a:prstGeom>
        </p:spPr>
        <p:txBody>
          <a:bodyPr wrap="none">
            <a:spAutoFit/>
          </a:bodyPr>
          <a:lstStyle/>
          <a:p>
            <a:r>
              <a:rPr lang="en-US" altLang="zh-CN" b="1" dirty="0">
                <a:solidFill>
                  <a:srgbClr val="31A386"/>
                </a:solidFill>
                <a:latin typeface="微软雅黑" panose="020B0503020204020204" pitchFamily="34" charset="-122"/>
                <a:ea typeface="微软雅黑" panose="020B0503020204020204" pitchFamily="34" charset="-122"/>
                <a:cs typeface="+mn-ea"/>
              </a:rPr>
              <a:t>g(</a:t>
            </a:r>
            <a:r>
              <a:rPr lang="en-US" altLang="zh-CN" b="1" dirty="0" err="1">
                <a:solidFill>
                  <a:srgbClr val="31A386"/>
                </a:solidFill>
                <a:latin typeface="微软雅黑" panose="020B0503020204020204" pitchFamily="34" charset="-122"/>
                <a:ea typeface="微软雅黑" panose="020B0503020204020204" pitchFamily="34" charset="-122"/>
                <a:cs typeface="+mn-ea"/>
              </a:rPr>
              <a:t>AdaIN</a:t>
            </a:r>
            <a:r>
              <a:rPr lang="en-US" altLang="zh-CN" b="1" dirty="0">
                <a:solidFill>
                  <a:srgbClr val="31A386"/>
                </a:solidFill>
                <a:latin typeface="微软雅黑" panose="020B0503020204020204" pitchFamily="34" charset="-122"/>
                <a:ea typeface="微软雅黑" panose="020B0503020204020204" pitchFamily="34" charset="-122"/>
                <a:cs typeface="+mn-ea"/>
              </a:rPr>
              <a:t>(f(c),f(s)))</a:t>
            </a:r>
            <a:endParaRPr lang="zh-CN" altLang="en-US" b="1" dirty="0">
              <a:solidFill>
                <a:srgbClr val="31A386"/>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Users\980302306\Desktop\resize\c_resize.jpg"/>
          <p:cNvPicPr/>
          <p:nvPr/>
        </p:nvPicPr>
        <p:blipFill>
          <a:blip r:embed="rId2">
            <a:extLst>
              <a:ext uri="{28A0092B-C50C-407E-A947-70E740481C1C}">
                <a14:useLocalDpi xmlns:a14="http://schemas.microsoft.com/office/drawing/2010/main" val="0"/>
              </a:ext>
            </a:extLst>
          </a:blip>
          <a:srcRect/>
          <a:stretch>
            <a:fillRect/>
          </a:stretch>
        </p:blipFill>
        <p:spPr bwMode="auto">
          <a:xfrm>
            <a:off x="549761" y="10850"/>
            <a:ext cx="2098040" cy="1574800"/>
          </a:xfrm>
          <a:prstGeom prst="rect">
            <a:avLst/>
          </a:prstGeom>
          <a:noFill/>
          <a:ln>
            <a:noFill/>
          </a:ln>
        </p:spPr>
      </p:pic>
      <p:pic>
        <p:nvPicPr>
          <p:cNvPr id="16" name="图片 15" descr="C:\Users\980302306\Desktop\resize\s_resize.jpg"/>
          <p:cNvPicPr/>
          <p:nvPr/>
        </p:nvPicPr>
        <p:blipFill>
          <a:blip r:embed="rId3">
            <a:extLst>
              <a:ext uri="{28A0092B-C50C-407E-A947-70E740481C1C}">
                <a14:useLocalDpi xmlns:a14="http://schemas.microsoft.com/office/drawing/2010/main" val="0"/>
              </a:ext>
            </a:extLst>
          </a:blip>
          <a:srcRect/>
          <a:stretch>
            <a:fillRect/>
          </a:stretch>
        </p:blipFill>
        <p:spPr bwMode="auto">
          <a:xfrm>
            <a:off x="2647801" y="20375"/>
            <a:ext cx="2085975" cy="1565275"/>
          </a:xfrm>
          <a:prstGeom prst="rect">
            <a:avLst/>
          </a:prstGeom>
          <a:noFill/>
          <a:ln>
            <a:noFill/>
          </a:ln>
        </p:spPr>
      </p:pic>
      <p:pic>
        <p:nvPicPr>
          <p:cNvPr id="23" name="图片 22" descr="C:\Users\980302306\Desktop\Documents\arbitrary_style_transfer\images\content_1\brad_pitt.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826" y="1595175"/>
            <a:ext cx="2085975" cy="1683385"/>
          </a:xfrm>
          <a:prstGeom prst="rect">
            <a:avLst/>
          </a:prstGeom>
          <a:noFill/>
          <a:ln>
            <a:noFill/>
          </a:ln>
        </p:spPr>
      </p:pic>
      <p:pic>
        <p:nvPicPr>
          <p:cNvPr id="24" name="图片 23" descr="C:\Users\980302306\Desktop\Documents\arbitrary_style_transfer\images\style_1\lion.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4786" y="1576760"/>
            <a:ext cx="2085340" cy="1701800"/>
          </a:xfrm>
          <a:prstGeom prst="rect">
            <a:avLst/>
          </a:prstGeom>
          <a:noFill/>
          <a:ln>
            <a:noFill/>
          </a:ln>
        </p:spPr>
      </p:pic>
      <p:pic>
        <p:nvPicPr>
          <p:cNvPr id="27" name="图片 26" descr="C:\Users\980302306\Desktop\Documents\arbitrary_style_transfer\images\content_1\house.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176" y="3278560"/>
            <a:ext cx="2085975" cy="1576705"/>
          </a:xfrm>
          <a:prstGeom prst="rect">
            <a:avLst/>
          </a:prstGeom>
          <a:noFill/>
          <a:ln>
            <a:noFill/>
          </a:ln>
        </p:spPr>
      </p:pic>
      <p:pic>
        <p:nvPicPr>
          <p:cNvPr id="28" name="图片 27" descr="C:\Users\980302306\Desktop\Documents\arbitrary_style_transfer\images\style_1\star.jpg"/>
          <p:cNvPicPr/>
          <p:nvPr/>
        </p:nvPicPr>
        <p:blipFill>
          <a:blip r:embed="rId7">
            <a:extLst>
              <a:ext uri="{28A0092B-C50C-407E-A947-70E740481C1C}">
                <a14:useLocalDpi xmlns:a14="http://schemas.microsoft.com/office/drawing/2010/main" val="0"/>
              </a:ext>
            </a:extLst>
          </a:blip>
          <a:srcRect/>
          <a:stretch>
            <a:fillRect/>
          </a:stretch>
        </p:blipFill>
        <p:spPr bwMode="auto">
          <a:xfrm>
            <a:off x="2618070" y="3269035"/>
            <a:ext cx="2140788" cy="1565910"/>
          </a:xfrm>
          <a:prstGeom prst="rect">
            <a:avLst/>
          </a:prstGeom>
          <a:noFill/>
          <a:ln>
            <a:noFill/>
          </a:ln>
        </p:spPr>
      </p:pic>
      <p:pic>
        <p:nvPicPr>
          <p:cNvPr id="31" name="图片 30" descr="C:\Users\980302306\Desktop\Documents\arbitrary_style_transfer\images\content_1\brad_pitt.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095" y="4834945"/>
            <a:ext cx="2085975" cy="1683385"/>
          </a:xfrm>
          <a:prstGeom prst="rect">
            <a:avLst/>
          </a:prstGeom>
          <a:noFill/>
          <a:ln>
            <a:noFill/>
          </a:ln>
        </p:spPr>
      </p:pic>
      <p:pic>
        <p:nvPicPr>
          <p:cNvPr id="32" name="图片 31" descr="C:\Users\980302306\Desktop\Documents\arbitrary_style_transfer\images\style_1\woman_matisse.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36802" y="4834945"/>
            <a:ext cx="2140788" cy="1673860"/>
          </a:xfrm>
          <a:prstGeom prst="rect">
            <a:avLst/>
          </a:prstGeom>
          <a:noFill/>
          <a:ln>
            <a:noFill/>
          </a:ln>
        </p:spPr>
      </p:pic>
      <p:pic>
        <p:nvPicPr>
          <p:cNvPr id="14" name="图片 13" descr="C:\Users\980302~1\AppData\Local\Temp\WeChat Files\4cc358ab325bea6f5abfa626b83c05d.png"/>
          <p:cNvPicPr/>
          <p:nvPr/>
        </p:nvPicPr>
        <p:blipFill>
          <a:blip r:embed="rId9">
            <a:extLst>
              <a:ext uri="{28A0092B-C50C-407E-A947-70E740481C1C}">
                <a14:useLocalDpi xmlns:a14="http://schemas.microsoft.com/office/drawing/2010/main" val="0"/>
              </a:ext>
            </a:extLst>
          </a:blip>
          <a:srcRect/>
          <a:stretch>
            <a:fillRect/>
          </a:stretch>
        </p:blipFill>
        <p:spPr bwMode="auto">
          <a:xfrm>
            <a:off x="4733776" y="-20306"/>
            <a:ext cx="3602940" cy="2326099"/>
          </a:xfrm>
          <a:prstGeom prst="rect">
            <a:avLst/>
          </a:prstGeom>
          <a:noFill/>
          <a:ln>
            <a:noFill/>
          </a:ln>
        </p:spPr>
      </p:pic>
      <p:pic>
        <p:nvPicPr>
          <p:cNvPr id="17" name="图片 16" descr="C:\Users\980302~1\AppData\Local\Temp\WeChat Files\a7f6ebc5dd943c3059748ce2e39f536.png"/>
          <p:cNvPicPr/>
          <p:nvPr/>
        </p:nvPicPr>
        <p:blipFill>
          <a:blip r:embed="rId10">
            <a:extLst>
              <a:ext uri="{28A0092B-C50C-407E-A947-70E740481C1C}">
                <a14:useLocalDpi xmlns:a14="http://schemas.microsoft.com/office/drawing/2010/main" val="0"/>
              </a:ext>
            </a:extLst>
          </a:blip>
          <a:srcRect/>
          <a:stretch>
            <a:fillRect/>
          </a:stretch>
        </p:blipFill>
        <p:spPr bwMode="auto">
          <a:xfrm>
            <a:off x="4747110" y="2061153"/>
            <a:ext cx="3589606" cy="2426441"/>
          </a:xfrm>
          <a:prstGeom prst="rect">
            <a:avLst/>
          </a:prstGeom>
          <a:noFill/>
          <a:ln>
            <a:noFill/>
          </a:ln>
        </p:spPr>
      </p:pic>
      <p:pic>
        <p:nvPicPr>
          <p:cNvPr id="18" name="图片 17" descr="C:\Users\980302~1\AppData\Local\Temp\WeChat Files\ff46e1a60a703606314aabbc5514995.png"/>
          <p:cNvPicPr/>
          <p:nvPr/>
        </p:nvPicPr>
        <p:blipFill>
          <a:blip r:embed="rId11">
            <a:extLst>
              <a:ext uri="{28A0092B-C50C-407E-A947-70E740481C1C}">
                <a14:useLocalDpi xmlns:a14="http://schemas.microsoft.com/office/drawing/2010/main" val="0"/>
              </a:ext>
            </a:extLst>
          </a:blip>
          <a:srcRect/>
          <a:stretch>
            <a:fillRect/>
          </a:stretch>
        </p:blipFill>
        <p:spPr bwMode="auto">
          <a:xfrm>
            <a:off x="4787384" y="4223176"/>
            <a:ext cx="3511868" cy="2501181"/>
          </a:xfrm>
          <a:prstGeom prst="rect">
            <a:avLst/>
          </a:prstGeom>
          <a:noFill/>
          <a:ln>
            <a:noFill/>
          </a:ln>
        </p:spPr>
      </p:pic>
      <p:pic>
        <p:nvPicPr>
          <p:cNvPr id="19" name="图片 18" descr="C:\Users\980302~1\AppData\Local\Temp\WeChat Files\df47ed9ce439a7dc1f0631981080ff8.png"/>
          <p:cNvPicPr/>
          <p:nvPr/>
        </p:nvPicPr>
        <p:blipFill>
          <a:blip r:embed="rId12">
            <a:extLst>
              <a:ext uri="{28A0092B-C50C-407E-A947-70E740481C1C}">
                <a14:useLocalDpi xmlns:a14="http://schemas.microsoft.com/office/drawing/2010/main" val="0"/>
              </a:ext>
            </a:extLst>
          </a:blip>
          <a:srcRect/>
          <a:stretch>
            <a:fillRect/>
          </a:stretch>
        </p:blipFill>
        <p:spPr bwMode="auto">
          <a:xfrm>
            <a:off x="8046354" y="1972188"/>
            <a:ext cx="4145646" cy="30359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a:spLocks noChangeArrowheads="1"/>
          </p:cNvSpPr>
          <p:nvPr>
            <p:custDataLst>
              <p:tags r:id="rId1"/>
            </p:custDataLst>
          </p:nvPr>
        </p:nvSpPr>
        <p:spPr bwMode="auto">
          <a:xfrm rot="19800000">
            <a:off x="6630793" y="-2467811"/>
            <a:ext cx="2998528" cy="12541074"/>
          </a:xfrm>
          <a:custGeom>
            <a:avLst/>
            <a:gdLst>
              <a:gd name="T0" fmla="*/ 0 w 2026880"/>
              <a:gd name="T1" fmla="*/ 0 h 6399694"/>
              <a:gd name="T2" fmla="*/ 2027594 w 2026880"/>
              <a:gd name="T3" fmla="*/ 1170044 h 6399694"/>
              <a:gd name="T4" fmla="*/ 2027594 w 2026880"/>
              <a:gd name="T5" fmla="*/ 5228688 h 6399694"/>
              <a:gd name="T6" fmla="*/ 0 w 2026880"/>
              <a:gd name="T7" fmla="*/ 6398732 h 6399694"/>
              <a:gd name="T8" fmla="*/ 0 60000 65536"/>
              <a:gd name="T9" fmla="*/ 0 60000 65536"/>
              <a:gd name="T10" fmla="*/ 0 60000 65536"/>
              <a:gd name="T11" fmla="*/ 0 60000 65536"/>
              <a:gd name="T12" fmla="*/ 0 w 2026880"/>
              <a:gd name="T13" fmla="*/ 0 h 6399694"/>
              <a:gd name="T14" fmla="*/ 2026880 w 2026880"/>
              <a:gd name="T15" fmla="*/ 6399694 h 6399694"/>
              <a:gd name="connsiteX0" fmla="*/ 66713 w 2093593"/>
              <a:gd name="connsiteY0" fmla="*/ 0 h 8649033"/>
              <a:gd name="connsiteX1" fmla="*/ 2093593 w 2093593"/>
              <a:gd name="connsiteY1" fmla="*/ 1170220 h 8649033"/>
              <a:gd name="connsiteX2" fmla="*/ 2093593 w 2093593"/>
              <a:gd name="connsiteY2" fmla="*/ 5229474 h 8649033"/>
              <a:gd name="connsiteX3" fmla="*/ 0 w 2093593"/>
              <a:gd name="connsiteY3" fmla="*/ 8649033 h 8649033"/>
              <a:gd name="connsiteX4" fmla="*/ 66713 w 2093593"/>
              <a:gd name="connsiteY4" fmla="*/ 0 h 8649033"/>
              <a:gd name="connsiteX0-1" fmla="*/ 66713 w 2175469"/>
              <a:gd name="connsiteY0-2" fmla="*/ 0 h 9126529"/>
              <a:gd name="connsiteX1-3" fmla="*/ 2093593 w 2175469"/>
              <a:gd name="connsiteY1-4" fmla="*/ 1170220 h 9126529"/>
              <a:gd name="connsiteX2-5" fmla="*/ 2175469 w 2175469"/>
              <a:gd name="connsiteY2-6" fmla="*/ 9126529 h 9126529"/>
              <a:gd name="connsiteX3-7" fmla="*/ 0 w 2175469"/>
              <a:gd name="connsiteY3-8" fmla="*/ 8649033 h 9126529"/>
              <a:gd name="connsiteX4-9" fmla="*/ 66713 w 2175469"/>
              <a:gd name="connsiteY4-10" fmla="*/ 0 h 9126529"/>
              <a:gd name="connsiteX0-11" fmla="*/ 72818 w 2181574"/>
              <a:gd name="connsiteY0-12" fmla="*/ 0 h 9126529"/>
              <a:gd name="connsiteX1-13" fmla="*/ 2099698 w 2181574"/>
              <a:gd name="connsiteY1-14" fmla="*/ 1170220 h 9126529"/>
              <a:gd name="connsiteX2-15" fmla="*/ 2181574 w 2181574"/>
              <a:gd name="connsiteY2-16" fmla="*/ 9126529 h 9126529"/>
              <a:gd name="connsiteX3-17" fmla="*/ 0 w 2181574"/>
              <a:gd name="connsiteY3-18" fmla="*/ 7897552 h 9126529"/>
              <a:gd name="connsiteX4-19" fmla="*/ 72818 w 2181574"/>
              <a:gd name="connsiteY4-20" fmla="*/ 0 h 9126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1574" h="9126529">
                <a:moveTo>
                  <a:pt x="72818" y="0"/>
                </a:moveTo>
                <a:lnTo>
                  <a:pt x="2099698" y="1170220"/>
                </a:lnTo>
                <a:lnTo>
                  <a:pt x="2181574" y="9126529"/>
                </a:lnTo>
                <a:lnTo>
                  <a:pt x="0" y="7897552"/>
                </a:lnTo>
                <a:lnTo>
                  <a:pt x="72818" y="0"/>
                </a:lnTo>
                <a:close/>
              </a:path>
            </a:pathLst>
          </a:custGeom>
          <a:solidFill>
            <a:srgbClr val="31A386"/>
          </a:solidFill>
          <a:ln>
            <a:noFill/>
          </a:ln>
          <a:effectLst>
            <a:outerShdw blurRad="50800" dist="38100" dir="2700000" algn="tl" rotWithShape="0">
              <a:prstClr val="black">
                <a:alpha val="40000"/>
              </a:prstClr>
            </a:outerShdw>
          </a:effectLst>
        </p:spPr>
        <p:txBody>
          <a:bodyPr anchor="ctr"/>
          <a:lstStyle/>
          <a:p>
            <a:endParaRPr lang="zh-CN" altLang="en-US" dirty="0">
              <a:cs typeface="+mn-ea"/>
              <a:sym typeface="+mn-lt"/>
            </a:endParaRPr>
          </a:p>
        </p:txBody>
      </p:sp>
      <p:sp>
        <p:nvSpPr>
          <p:cNvPr id="5" name="文本框 4"/>
          <p:cNvSpPr txBox="1"/>
          <p:nvPr/>
        </p:nvSpPr>
        <p:spPr>
          <a:xfrm>
            <a:off x="2281881" y="1809840"/>
            <a:ext cx="2567657" cy="2215991"/>
          </a:xfrm>
          <a:prstGeom prst="rect">
            <a:avLst/>
          </a:prstGeom>
          <a:noFill/>
        </p:spPr>
        <p:txBody>
          <a:bodyPr wrap="square" rtlCol="0">
            <a:spAutoFit/>
          </a:bodyPr>
          <a:lstStyle/>
          <a:p>
            <a:r>
              <a:rPr lang="en-US" altLang="zh-CN" sz="13800" b="1" dirty="0" smtClean="0">
                <a:solidFill>
                  <a:srgbClr val="31A386"/>
                </a:solidFill>
                <a:effectLst>
                  <a:outerShdw blurRad="38100" dist="38100" dir="2700000" algn="tl">
                    <a:srgbClr val="000000">
                      <a:alpha val="43137"/>
                    </a:srgbClr>
                  </a:outerShdw>
                </a:effectLst>
                <a:latin typeface="Agency FB" panose="020B0503020202020204" pitchFamily="34" charset="0"/>
              </a:rPr>
              <a:t>05</a:t>
            </a:r>
            <a:endParaRPr lang="zh-CN" altLang="en-US" sz="13800" b="1" dirty="0">
              <a:solidFill>
                <a:srgbClr val="31A386"/>
              </a:solidFill>
              <a:effectLst>
                <a:outerShdw blurRad="38100" dist="38100" dir="2700000" algn="tl">
                  <a:srgbClr val="000000">
                    <a:alpha val="43137"/>
                  </a:srgbClr>
                </a:outerShdw>
              </a:effectLst>
              <a:latin typeface="Agency FB" panose="020B0503020202020204" pitchFamily="34" charset="0"/>
            </a:endParaRPr>
          </a:p>
        </p:txBody>
      </p:sp>
      <p:sp>
        <p:nvSpPr>
          <p:cNvPr id="6" name="矩形 5"/>
          <p:cNvSpPr/>
          <p:nvPr/>
        </p:nvSpPr>
        <p:spPr>
          <a:xfrm>
            <a:off x="2951912" y="4025831"/>
            <a:ext cx="3619799" cy="769441"/>
          </a:xfrm>
          <a:prstGeom prst="rect">
            <a:avLst/>
          </a:prstGeom>
        </p:spPr>
        <p:txBody>
          <a:bodyPr wrap="square">
            <a:spAutoFit/>
          </a:bodyPr>
          <a:lstStyle/>
          <a:p>
            <a:pPr algn="l" fontAlgn="auto">
              <a:spcBef>
                <a:spcPts val="0"/>
              </a:spcBef>
              <a:spcAft>
                <a:spcPts val="0"/>
              </a:spcAft>
            </a:pPr>
            <a:r>
              <a:rPr lang="zh-CN" altLang="en-US"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总结分析</a:t>
            </a:r>
            <a:endParaRPr lang="en-US" altLang="zh-CN"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4" name="文本框 3"/>
          <p:cNvSpPr txBox="1"/>
          <p:nvPr/>
        </p:nvSpPr>
        <p:spPr>
          <a:xfrm rot="3427696">
            <a:off x="7473487" y="3307281"/>
            <a:ext cx="3668551"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Chapter</a:t>
            </a:r>
            <a:endParaRPr lang="zh-CN" altLang="en-US" sz="3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4658222" y="2946343"/>
            <a:ext cx="692785" cy="659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461654" y="1653822"/>
            <a:ext cx="5743085" cy="4442178"/>
            <a:chOff x="1309254" y="1501422"/>
            <a:chExt cx="5743085" cy="5356578"/>
          </a:xfrm>
        </p:grpSpPr>
        <p:sp>
          <p:nvSpPr>
            <p:cNvPr id="46" name="矩形 45"/>
            <p:cNvSpPr/>
            <p:nvPr/>
          </p:nvSpPr>
          <p:spPr>
            <a:xfrm>
              <a:off x="536222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0024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309254"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7424445" y="1653822"/>
            <a:ext cx="3681105" cy="4442178"/>
            <a:chOff x="1309254" y="1501422"/>
            <a:chExt cx="3681105" cy="5356578"/>
          </a:xfrm>
        </p:grpSpPr>
        <p:sp>
          <p:nvSpPr>
            <p:cNvPr id="42" name="矩形 41"/>
            <p:cNvSpPr/>
            <p:nvPr/>
          </p:nvSpPr>
          <p:spPr>
            <a:xfrm>
              <a:off x="3300241"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309254" y="1501422"/>
              <a:ext cx="1690118" cy="535657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总结</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38" name="组合 37"/>
          <p:cNvGrpSpPr/>
          <p:nvPr/>
        </p:nvGrpSpPr>
        <p:grpSpPr>
          <a:xfrm>
            <a:off x="452978" y="2290192"/>
            <a:ext cx="3330723" cy="2569674"/>
            <a:chOff x="1105560" y="2256326"/>
            <a:chExt cx="3330723" cy="2569674"/>
          </a:xfrm>
        </p:grpSpPr>
        <p:sp>
          <p:nvSpPr>
            <p:cNvPr id="23" name="矩形 22"/>
            <p:cNvSpPr/>
            <p:nvPr/>
          </p:nvSpPr>
          <p:spPr>
            <a:xfrm>
              <a:off x="1105560" y="2256326"/>
              <a:ext cx="3330723" cy="2569674"/>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itle 20"/>
            <p:cNvSpPr txBox="1"/>
            <p:nvPr/>
          </p:nvSpPr>
          <p:spPr>
            <a:xfrm>
              <a:off x="1446640" y="3094372"/>
              <a:ext cx="2531889" cy="969496"/>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实验基于</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google</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的</a:t>
              </a:r>
              <a:r>
                <a:rPr lang="en-US" altLang="zh-CN" sz="14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colaboratory</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平台上的</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Tesla </a:t>
              </a:r>
              <a:r>
                <a:rPr lang="en-US" altLang="zh-CN" sz="1400" b="1"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T4</a:t>
              </a:r>
              <a:r>
                <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GPU</a:t>
              </a:r>
            </a:p>
          </p:txBody>
        </p:sp>
      </p:grpSp>
      <p:grpSp>
        <p:nvGrpSpPr>
          <p:cNvPr id="39" name="组合 38"/>
          <p:cNvGrpSpPr/>
          <p:nvPr/>
        </p:nvGrpSpPr>
        <p:grpSpPr>
          <a:xfrm>
            <a:off x="4566438" y="2290192"/>
            <a:ext cx="3330723" cy="2569674"/>
            <a:chOff x="4938137" y="2256326"/>
            <a:chExt cx="3330723" cy="2569674"/>
          </a:xfrm>
        </p:grpSpPr>
        <p:sp>
          <p:nvSpPr>
            <p:cNvPr id="24" name="矩形 23"/>
            <p:cNvSpPr/>
            <p:nvPr/>
          </p:nvSpPr>
          <p:spPr>
            <a:xfrm>
              <a:off x="4938137" y="2256326"/>
              <a:ext cx="3330723" cy="2569674"/>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itle 20"/>
            <p:cNvSpPr txBox="1"/>
            <p:nvPr/>
          </p:nvSpPr>
          <p:spPr>
            <a:xfrm>
              <a:off x="5329942" y="2590710"/>
              <a:ext cx="2531889" cy="190090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由随机噪声作为起始图，然后不断迭代改变图片的所有像素值来寻找一个目标结果图 </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x'</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，通过设置</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α/β</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值来调整风格和内容的比重。可以完成对任意风格的迁移，但是耗时比较长。</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8564785" y="2290192"/>
            <a:ext cx="3330723" cy="2569674"/>
            <a:chOff x="8734119" y="2256326"/>
            <a:chExt cx="3330723" cy="2569674"/>
          </a:xfrm>
        </p:grpSpPr>
        <p:sp>
          <p:nvSpPr>
            <p:cNvPr id="35" name="矩形 34"/>
            <p:cNvSpPr/>
            <p:nvPr/>
          </p:nvSpPr>
          <p:spPr>
            <a:xfrm>
              <a:off x="8734119" y="2256326"/>
              <a:ext cx="3330723" cy="2569674"/>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itle 20"/>
            <p:cNvSpPr txBox="1"/>
            <p:nvPr/>
          </p:nvSpPr>
          <p:spPr>
            <a:xfrm>
              <a:off x="9163880" y="2428997"/>
              <a:ext cx="2531889" cy="226215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通过向</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Encoder</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输入两张图片，由</a:t>
              </a:r>
              <a:r>
                <a:rPr lang="en-US" altLang="zh-CN" sz="14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AdaIN</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完成特征空间的转换，由训练好的</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Decoder</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转换层图片。在训练</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Decoder</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时，可以调整</a:t>
              </a: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λ</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的值来调整风格和的比重。通过内容图的稀释，灵活地改变内容和风格的比重</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randombar(horizontal)">
                                      <p:cBhvr>
                                        <p:cTn id="10" dur="500"/>
                                        <p:tgtEl>
                                          <p:spTgt spid="44"/>
                                        </p:tgtEl>
                                      </p:cBhvr>
                                    </p:animEffect>
                                  </p:childTnLst>
                                </p:cTn>
                              </p:par>
                              <p:par>
                                <p:cTn id="11" presetID="2" presetClass="entr" presetSubtype="4"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速度</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192" y="2233625"/>
            <a:ext cx="3972035" cy="3783353"/>
          </a:xfrm>
          <a:prstGeom prst="rect">
            <a:avLst/>
          </a:prstGeom>
        </p:spPr>
      </p:pic>
      <p:grpSp>
        <p:nvGrpSpPr>
          <p:cNvPr id="19" name="组合 18"/>
          <p:cNvGrpSpPr/>
          <p:nvPr/>
        </p:nvGrpSpPr>
        <p:grpSpPr>
          <a:xfrm>
            <a:off x="4703684" y="1128418"/>
            <a:ext cx="5631294" cy="695190"/>
            <a:chOff x="4703684" y="1268361"/>
            <a:chExt cx="5254158" cy="695190"/>
          </a:xfrm>
        </p:grpSpPr>
        <p:sp>
          <p:nvSpPr>
            <p:cNvPr id="9" name="Title 20"/>
            <p:cNvSpPr txBox="1"/>
            <p:nvPr/>
          </p:nvSpPr>
          <p:spPr>
            <a:xfrm>
              <a:off x="5321797" y="1268361"/>
              <a:ext cx="4636045" cy="69519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图像风格迁移的速度主要取决于图像的大小。为了公平地进行速度上的比较，我们将图像大小统一为</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300*400</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6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0" name="椭圆 9"/>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366164" y="2582338"/>
            <a:ext cx="5317830" cy="695190"/>
            <a:chOff x="5657595" y="3087698"/>
            <a:chExt cx="5317830" cy="695190"/>
          </a:xfrm>
        </p:grpSpPr>
        <p:sp>
          <p:nvSpPr>
            <p:cNvPr id="12" name="Title 20"/>
            <p:cNvSpPr txBox="1"/>
            <p:nvPr/>
          </p:nvSpPr>
          <p:spPr>
            <a:xfrm>
              <a:off x="6339380" y="3087698"/>
              <a:ext cx="4636045" cy="69519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采用迭代</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150</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次，平均每轮时间</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5s</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（在</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Tesla </a:t>
              </a:r>
              <a:r>
                <a:rPr lang="en-US" altLang="zh-CN" sz="1600" b="1" dirty="0" err="1" smtClean="0">
                  <a:solidFill>
                    <a:srgbClr val="31A386"/>
                  </a:solidFill>
                  <a:latin typeface="微软雅黑" panose="020B0503020204020204" pitchFamily="34" charset="-122"/>
                  <a:ea typeface="微软雅黑" panose="020B0503020204020204" pitchFamily="34" charset="-122"/>
                  <a:cs typeface="+mn-ea"/>
                  <a:sym typeface="+mn-lt"/>
                </a:rPr>
                <a:t>T4</a:t>
              </a:r>
              <a:r>
                <a:rPr lang="en-US" altLang="zh-CN" sz="1600" b="1" dirty="0" smtClean="0">
                  <a:solidFill>
                    <a:srgbClr val="31A386"/>
                  </a:solidFill>
                  <a:latin typeface="微软雅黑" panose="020B0503020204020204" pitchFamily="34" charset="-122"/>
                  <a:ea typeface="微软雅黑" panose="020B0503020204020204" pitchFamily="34" charset="-122"/>
                  <a:cs typeface="+mn-ea"/>
                  <a:sym typeface="+mn-lt"/>
                </a:rPr>
                <a:t> GPU</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上）。平均花费</a:t>
              </a:r>
              <a:r>
                <a:rPr lang="en-US" altLang="zh-CN" sz="1600" b="1" dirty="0" err="1">
                  <a:solidFill>
                    <a:srgbClr val="31A386"/>
                  </a:solidFill>
                  <a:latin typeface="微软雅黑" panose="020B0503020204020204" pitchFamily="34" charset="-122"/>
                  <a:ea typeface="微软雅黑" panose="020B0503020204020204" pitchFamily="34" charset="-122"/>
                  <a:cs typeface="+mn-ea"/>
                  <a:sym typeface="+mn-lt"/>
                </a:rPr>
                <a:t>12.5min</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获得一张风格图片</a:t>
              </a:r>
              <a:endParaRPr lang="en-US" altLang="zh-CN" sz="16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5657595" y="3270263"/>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047949" y="4125301"/>
            <a:ext cx="5493309" cy="1846659"/>
            <a:chOff x="6459425" y="5058214"/>
            <a:chExt cx="5493309" cy="1846659"/>
          </a:xfrm>
        </p:grpSpPr>
        <p:sp>
          <p:nvSpPr>
            <p:cNvPr id="15" name="Title 20"/>
            <p:cNvSpPr txBox="1"/>
            <p:nvPr/>
          </p:nvSpPr>
          <p:spPr>
            <a:xfrm>
              <a:off x="7316689" y="5058214"/>
              <a:ext cx="4636045" cy="184665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单独转换一张图片，平均转换时间是</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3-4s</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。而如果批量风格转换图片，则第一张图片需要</a:t>
              </a:r>
              <a:r>
                <a:rPr lang="en-US" altLang="zh-CN" sz="1600" b="1" dirty="0">
                  <a:solidFill>
                    <a:srgbClr val="31A386"/>
                  </a:solidFill>
                  <a:latin typeface="微软雅黑" panose="020B0503020204020204" pitchFamily="34" charset="-122"/>
                  <a:ea typeface="微软雅黑" panose="020B0503020204020204" pitchFamily="34" charset="-122"/>
                  <a:cs typeface="+mn-ea"/>
                  <a:sym typeface="+mn-lt"/>
                </a:rPr>
                <a:t>3-4s</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，在第一张图片转换成功后，由于模型已经加载完毕，后面的图片平均</a:t>
              </a:r>
              <a:r>
                <a:rPr lang="en-US" altLang="zh-CN" sz="1600" b="1" dirty="0" err="1">
                  <a:solidFill>
                    <a:srgbClr val="31A386"/>
                  </a:solidFill>
                  <a:latin typeface="微软雅黑" panose="020B0503020204020204" pitchFamily="34" charset="-122"/>
                  <a:ea typeface="微软雅黑" panose="020B0503020204020204" pitchFamily="34" charset="-122"/>
                  <a:cs typeface="+mn-ea"/>
                  <a:sym typeface="+mn-lt"/>
                </a:rPr>
                <a:t>0.05s</a:t>
              </a:r>
              <a:r>
                <a:rPr lang="zh-CN" altLang="en-US" sz="1600" b="1" dirty="0">
                  <a:solidFill>
                    <a:srgbClr val="31A386"/>
                  </a:solidFill>
                  <a:latin typeface="微软雅黑" panose="020B0503020204020204" pitchFamily="34" charset="-122"/>
                  <a:ea typeface="微软雅黑" panose="020B0503020204020204" pitchFamily="34" charset="-122"/>
                  <a:cs typeface="+mn-ea"/>
                  <a:sym typeface="+mn-lt"/>
                </a:rPr>
                <a:t>一张完成风格转换，达到实时转换。</a:t>
              </a:r>
              <a:endParaRPr lang="en-US" altLang="zh-CN" sz="16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6459425" y="5143008"/>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多样性</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1337936" y="1927415"/>
            <a:ext cx="9555842" cy="27123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20"/>
          <p:cNvSpPr txBox="1"/>
          <p:nvPr/>
        </p:nvSpPr>
        <p:spPr>
          <a:xfrm>
            <a:off x="2603028" y="2887582"/>
            <a:ext cx="7902502" cy="40729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两种方法都支持任意的内容图片、风格图片输入。</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2104073" y="1700452"/>
            <a:ext cx="1874456"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7429" y="848187"/>
            <a:ext cx="1793494" cy="1764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a:spLocks noChangeArrowheads="1"/>
          </p:cNvSpPr>
          <p:nvPr>
            <p:custDataLst>
              <p:tags r:id="rId1"/>
            </p:custDataLst>
          </p:nvPr>
        </p:nvSpPr>
        <p:spPr bwMode="auto">
          <a:xfrm rot="19800000">
            <a:off x="6630793" y="-2467811"/>
            <a:ext cx="2998528" cy="12541074"/>
          </a:xfrm>
          <a:custGeom>
            <a:avLst/>
            <a:gdLst>
              <a:gd name="T0" fmla="*/ 0 w 2026880"/>
              <a:gd name="T1" fmla="*/ 0 h 6399694"/>
              <a:gd name="T2" fmla="*/ 2027594 w 2026880"/>
              <a:gd name="T3" fmla="*/ 1170044 h 6399694"/>
              <a:gd name="T4" fmla="*/ 2027594 w 2026880"/>
              <a:gd name="T5" fmla="*/ 5228688 h 6399694"/>
              <a:gd name="T6" fmla="*/ 0 w 2026880"/>
              <a:gd name="T7" fmla="*/ 6398732 h 6399694"/>
              <a:gd name="T8" fmla="*/ 0 60000 65536"/>
              <a:gd name="T9" fmla="*/ 0 60000 65536"/>
              <a:gd name="T10" fmla="*/ 0 60000 65536"/>
              <a:gd name="T11" fmla="*/ 0 60000 65536"/>
              <a:gd name="T12" fmla="*/ 0 w 2026880"/>
              <a:gd name="T13" fmla="*/ 0 h 6399694"/>
              <a:gd name="T14" fmla="*/ 2026880 w 2026880"/>
              <a:gd name="T15" fmla="*/ 6399694 h 6399694"/>
              <a:gd name="connsiteX0" fmla="*/ 66713 w 2093593"/>
              <a:gd name="connsiteY0" fmla="*/ 0 h 8649033"/>
              <a:gd name="connsiteX1" fmla="*/ 2093593 w 2093593"/>
              <a:gd name="connsiteY1" fmla="*/ 1170220 h 8649033"/>
              <a:gd name="connsiteX2" fmla="*/ 2093593 w 2093593"/>
              <a:gd name="connsiteY2" fmla="*/ 5229474 h 8649033"/>
              <a:gd name="connsiteX3" fmla="*/ 0 w 2093593"/>
              <a:gd name="connsiteY3" fmla="*/ 8649033 h 8649033"/>
              <a:gd name="connsiteX4" fmla="*/ 66713 w 2093593"/>
              <a:gd name="connsiteY4" fmla="*/ 0 h 8649033"/>
              <a:gd name="connsiteX0-1" fmla="*/ 66713 w 2175469"/>
              <a:gd name="connsiteY0-2" fmla="*/ 0 h 9126529"/>
              <a:gd name="connsiteX1-3" fmla="*/ 2093593 w 2175469"/>
              <a:gd name="connsiteY1-4" fmla="*/ 1170220 h 9126529"/>
              <a:gd name="connsiteX2-5" fmla="*/ 2175469 w 2175469"/>
              <a:gd name="connsiteY2-6" fmla="*/ 9126529 h 9126529"/>
              <a:gd name="connsiteX3-7" fmla="*/ 0 w 2175469"/>
              <a:gd name="connsiteY3-8" fmla="*/ 8649033 h 9126529"/>
              <a:gd name="connsiteX4-9" fmla="*/ 66713 w 2175469"/>
              <a:gd name="connsiteY4-10" fmla="*/ 0 h 9126529"/>
              <a:gd name="connsiteX0-11" fmla="*/ 72818 w 2181574"/>
              <a:gd name="connsiteY0-12" fmla="*/ 0 h 9126529"/>
              <a:gd name="connsiteX1-13" fmla="*/ 2099698 w 2181574"/>
              <a:gd name="connsiteY1-14" fmla="*/ 1170220 h 9126529"/>
              <a:gd name="connsiteX2-15" fmla="*/ 2181574 w 2181574"/>
              <a:gd name="connsiteY2-16" fmla="*/ 9126529 h 9126529"/>
              <a:gd name="connsiteX3-17" fmla="*/ 0 w 2181574"/>
              <a:gd name="connsiteY3-18" fmla="*/ 7897552 h 9126529"/>
              <a:gd name="connsiteX4-19" fmla="*/ 72818 w 2181574"/>
              <a:gd name="connsiteY4-20" fmla="*/ 0 h 9126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1574" h="9126529">
                <a:moveTo>
                  <a:pt x="72818" y="0"/>
                </a:moveTo>
                <a:lnTo>
                  <a:pt x="2099698" y="1170220"/>
                </a:lnTo>
                <a:lnTo>
                  <a:pt x="2181574" y="9126529"/>
                </a:lnTo>
                <a:lnTo>
                  <a:pt x="0" y="7897552"/>
                </a:lnTo>
                <a:lnTo>
                  <a:pt x="72818" y="0"/>
                </a:lnTo>
                <a:close/>
              </a:path>
            </a:pathLst>
          </a:custGeom>
          <a:solidFill>
            <a:srgbClr val="31A386"/>
          </a:solidFill>
          <a:ln>
            <a:noFill/>
          </a:ln>
          <a:effectLst>
            <a:outerShdw blurRad="50800" dist="38100" dir="2700000" algn="tl" rotWithShape="0">
              <a:prstClr val="black">
                <a:alpha val="40000"/>
              </a:prstClr>
            </a:outerShdw>
          </a:effectLst>
        </p:spPr>
        <p:txBody>
          <a:bodyPr anchor="ctr"/>
          <a:lstStyle/>
          <a:p>
            <a:endParaRPr lang="zh-CN" altLang="en-US" dirty="0">
              <a:cs typeface="+mn-ea"/>
              <a:sym typeface="+mn-lt"/>
            </a:endParaRPr>
          </a:p>
        </p:txBody>
      </p:sp>
      <p:sp>
        <p:nvSpPr>
          <p:cNvPr id="5" name="文本框 4"/>
          <p:cNvSpPr txBox="1"/>
          <p:nvPr/>
        </p:nvSpPr>
        <p:spPr>
          <a:xfrm>
            <a:off x="2283088" y="1714739"/>
            <a:ext cx="2534488" cy="2215991"/>
          </a:xfrm>
          <a:prstGeom prst="rect">
            <a:avLst/>
          </a:prstGeom>
          <a:noFill/>
        </p:spPr>
        <p:txBody>
          <a:bodyPr wrap="square" rtlCol="0">
            <a:spAutoFit/>
          </a:bodyPr>
          <a:lstStyle/>
          <a:p>
            <a:r>
              <a:rPr lang="en-US" altLang="zh-CN" sz="13800" b="1" dirty="0" smtClean="0">
                <a:solidFill>
                  <a:srgbClr val="31A386"/>
                </a:solidFill>
                <a:effectLst>
                  <a:outerShdw blurRad="38100" dist="38100" dir="2700000" algn="tl">
                    <a:srgbClr val="000000">
                      <a:alpha val="43137"/>
                    </a:srgbClr>
                  </a:outerShdw>
                </a:effectLst>
                <a:latin typeface="Agency FB" panose="020B0503020202020204" pitchFamily="34" charset="0"/>
              </a:rPr>
              <a:t>01</a:t>
            </a:r>
            <a:endParaRPr lang="zh-CN" altLang="en-US" sz="13800" b="1" dirty="0">
              <a:solidFill>
                <a:srgbClr val="31A386"/>
              </a:solidFill>
              <a:effectLst>
                <a:outerShdw blurRad="38100" dist="38100" dir="2700000" algn="tl">
                  <a:srgbClr val="000000">
                    <a:alpha val="43137"/>
                  </a:srgbClr>
                </a:outerShdw>
              </a:effectLst>
              <a:latin typeface="Agency FB" panose="020B0503020202020204" pitchFamily="34" charset="0"/>
            </a:endParaRPr>
          </a:p>
        </p:txBody>
      </p:sp>
      <p:sp>
        <p:nvSpPr>
          <p:cNvPr id="6" name="矩形 5"/>
          <p:cNvSpPr/>
          <p:nvPr/>
        </p:nvSpPr>
        <p:spPr>
          <a:xfrm>
            <a:off x="2951912" y="4025831"/>
            <a:ext cx="3619799" cy="1446550"/>
          </a:xfrm>
          <a:prstGeom prst="rect">
            <a:avLst/>
          </a:prstGeom>
        </p:spPr>
        <p:txBody>
          <a:bodyPr wrap="square">
            <a:spAutoFit/>
          </a:bodyPr>
          <a:lstStyle/>
          <a:p>
            <a:pPr algn="l" fontAlgn="auto">
              <a:spcBef>
                <a:spcPts val="0"/>
              </a:spcBef>
              <a:spcAft>
                <a:spcPts val="0"/>
              </a:spcAft>
            </a:pPr>
            <a:r>
              <a:rPr lang="zh-CN" altLang="en-US"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背景介绍</a:t>
            </a:r>
            <a:endParaRPr lang="en-US" altLang="zh-CN"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a:p>
            <a:pPr algn="l" fontAlgn="auto">
              <a:spcBef>
                <a:spcPts val="0"/>
              </a:spcBef>
              <a:spcAft>
                <a:spcPts val="0"/>
              </a:spcAft>
            </a:pPr>
            <a:r>
              <a:rPr lang="zh-CN" altLang="en-US" sz="4400" b="1" dirty="0" smtClean="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选题意义</a:t>
            </a:r>
            <a:endParaRPr lang="en-US" altLang="zh-CN"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4" name="文本框 3"/>
          <p:cNvSpPr txBox="1"/>
          <p:nvPr/>
        </p:nvSpPr>
        <p:spPr>
          <a:xfrm rot="3427696">
            <a:off x="7460811" y="3330566"/>
            <a:ext cx="3723998"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Chapter</a:t>
            </a:r>
            <a:endParaRPr lang="zh-CN" altLang="en-US" sz="3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4471184" y="2946343"/>
            <a:ext cx="692785" cy="659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转换效果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1708513" y="1631827"/>
            <a:ext cx="8744997" cy="3888829"/>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20128" y="1780660"/>
            <a:ext cx="376771"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520127" y="3032237"/>
            <a:ext cx="376771" cy="453926"/>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1486269" y="4283814"/>
            <a:ext cx="376771"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itle 20"/>
          <p:cNvSpPr txBox="1"/>
          <p:nvPr/>
        </p:nvSpPr>
        <p:spPr>
          <a:xfrm>
            <a:off x="2223953" y="1948021"/>
            <a:ext cx="7902502" cy="133062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由于普通用户没有受过专业知识的训练，判断完全靠主观意识。而用内容、风格损失值来定性转换效果从艺术角度略显勉强，邀请艺术家受限。我们查找文献发现</a:t>
            </a:r>
            <a:r>
              <a:rPr lang="en-US" altLang="zh-CN" sz="2000" b="1" dirty="0" err="1">
                <a:solidFill>
                  <a:srgbClr val="31A386"/>
                </a:solidFill>
                <a:latin typeface="微软雅黑" panose="020B0503020204020204" pitchFamily="34" charset="-122"/>
                <a:ea typeface="微软雅黑" panose="020B0503020204020204" pitchFamily="34" charset="-122"/>
                <a:cs typeface="+mn-ea"/>
                <a:sym typeface="+mn-lt"/>
              </a:rPr>
              <a:t>Yeh</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等人</a:t>
            </a:r>
            <a:r>
              <a:rPr lang="zh-CN" altLang="en-US" sz="2000" b="1" dirty="0" smtClean="0">
                <a:solidFill>
                  <a:srgbClr val="31A386"/>
                </a:solidFill>
                <a:latin typeface="微软雅黑" panose="020B0503020204020204" pitchFamily="34" charset="-122"/>
                <a:ea typeface="微软雅黑" panose="020B0503020204020204" pitchFamily="34" charset="-122"/>
                <a:cs typeface="+mn-ea"/>
                <a:sym typeface="+mn-lt"/>
              </a:rPr>
              <a:t>提出通过</a:t>
            </a:r>
            <a:r>
              <a:rPr lang="en-US" altLang="zh-CN" sz="2000" b="1" dirty="0" smtClean="0">
                <a:solidFill>
                  <a:srgbClr val="31A386"/>
                </a:solidFill>
                <a:latin typeface="微软雅黑" panose="020B0503020204020204" pitchFamily="34" charset="-122"/>
                <a:ea typeface="微软雅黑" panose="020B0503020204020204" pitchFamily="34" charset="-122"/>
                <a:cs typeface="+mn-ea"/>
                <a:sym typeface="+mn-lt"/>
              </a:rPr>
              <a:t>EC</a:t>
            </a:r>
            <a:r>
              <a:rPr lang="zh-CN" altLang="en-US" sz="2000" b="1" dirty="0" smtClean="0">
                <a:solidFill>
                  <a:srgbClr val="31A386"/>
                </a:solidFill>
                <a:latin typeface="微软雅黑" panose="020B0503020204020204" pitchFamily="34" charset="-122"/>
                <a:ea typeface="微软雅黑" panose="020B0503020204020204" pitchFamily="34" charset="-122"/>
                <a:cs typeface="+mn-ea"/>
                <a:sym typeface="+mn-lt"/>
              </a:rPr>
              <a:t>值来</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取代</a:t>
            </a:r>
            <a:r>
              <a:rPr lang="zh-CN" altLang="en-US" sz="2000" b="1" dirty="0" smtClean="0">
                <a:solidFill>
                  <a:srgbClr val="31A386"/>
                </a:solidFill>
                <a:latin typeface="微软雅黑" panose="020B0503020204020204" pitchFamily="34" charset="-122"/>
                <a:ea typeface="微软雅黑" panose="020B0503020204020204" pitchFamily="34" charset="-122"/>
                <a:cs typeface="+mn-ea"/>
                <a:sym typeface="+mn-lt"/>
              </a:rPr>
              <a:t>用户实验。</a:t>
            </a:r>
            <a:endParaRPr lang="en-US" altLang="zh-CN" sz="2000" b="1" dirty="0">
              <a:solidFill>
                <a:srgbClr val="31A386"/>
              </a:solidFill>
              <a:latin typeface="微软雅黑" panose="020B0503020204020204" pitchFamily="34" charset="-122"/>
              <a:ea typeface="微软雅黑" panose="020B0503020204020204" pitchFamily="34" charset="-122"/>
              <a:cs typeface="+mn-ea"/>
              <a:sym typeface="+mn-lt"/>
            </a:endParaRPr>
          </a:p>
        </p:txBody>
      </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4012" y="744874"/>
            <a:ext cx="2340873" cy="2406294"/>
          </a:xfrm>
          <a:prstGeom prst="rect">
            <a:avLst/>
          </a:prstGeom>
        </p:spPr>
      </p:pic>
      <p:sp>
        <p:nvSpPr>
          <p:cNvPr id="22" name="Title 20"/>
          <p:cNvSpPr txBox="1"/>
          <p:nvPr/>
        </p:nvSpPr>
        <p:spPr>
          <a:xfrm>
            <a:off x="2207024" y="3587447"/>
            <a:ext cx="7902502" cy="184665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EC</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图的</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E</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代表</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Effectiveness</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，意思是风格迁移的有效性。通过计算生成的风格图片与提供的风格图片的</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feature map</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的匹配程度来代表有效性</a:t>
            </a:r>
            <a:r>
              <a:rPr lang="zh-CN" altLang="en-US" sz="2000" b="1" dirty="0" smtClean="0">
                <a:solidFill>
                  <a:srgbClr val="31A386"/>
                </a:solidFill>
                <a:latin typeface="微软雅黑" panose="020B0503020204020204" pitchFamily="34" charset="-122"/>
                <a:ea typeface="微软雅黑" panose="020B0503020204020204" pitchFamily="34" charset="-122"/>
                <a:cs typeface="+mn-ea"/>
                <a:sym typeface="+mn-lt"/>
              </a:rPr>
              <a:t>。</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C</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代表</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Coherence</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，即内容上，生成图片和输入的内容图片需要保证相干性。</a:t>
            </a:r>
            <a:endParaRPr lang="en-US" altLang="zh-CN" sz="2000" b="1" dirty="0">
              <a:solidFill>
                <a:srgbClr val="31A386"/>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4317678" cy="688628"/>
            <a:chOff x="311727" y="311729"/>
            <a:chExt cx="4317678"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3066089" cy="461665"/>
            </a:xfrm>
            <a:prstGeom prst="rect">
              <a:avLst/>
            </a:prstGeom>
          </p:spPr>
          <p:txBody>
            <a:bodyPr wrap="square">
              <a:spAutoFit/>
            </a:bodyPr>
            <a:lstStyle/>
            <a:p>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风格有效性</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13" name="组合 12"/>
          <p:cNvGrpSpPr/>
          <p:nvPr/>
        </p:nvGrpSpPr>
        <p:grpSpPr>
          <a:xfrm>
            <a:off x="7571423" y="1014271"/>
            <a:ext cx="4470522" cy="1015663"/>
            <a:chOff x="4703684" y="1380962"/>
            <a:chExt cx="4470522" cy="1015663"/>
          </a:xfrm>
        </p:grpSpPr>
        <p:sp>
          <p:nvSpPr>
            <p:cNvPr id="15" name="椭圆 14"/>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120269" y="1380962"/>
              <a:ext cx="4053937" cy="1015663"/>
            </a:xfrm>
            <a:prstGeom prst="rect">
              <a:avLst/>
            </a:prstGeom>
            <a:noFill/>
          </p:spPr>
          <p:txBody>
            <a:bodyPr wrap="square" rtlCol="0">
              <a:spAutoFit/>
            </a:bodyPr>
            <a:lstStyle/>
            <a:p>
              <a:r>
                <a:rPr lang="zh-CN" altLang="en-US" sz="2000" b="1" dirty="0">
                  <a:solidFill>
                    <a:srgbClr val="EBB866"/>
                  </a:solidFill>
                  <a:latin typeface="微软雅黑" panose="020B0503020204020204" pitchFamily="34" charset="-122"/>
                  <a:ea typeface="微软雅黑" panose="020B0503020204020204" pitchFamily="34" charset="-122"/>
                </a:rPr>
                <a:t>获得风格图和生成图的在</a:t>
              </a:r>
              <a:r>
                <a:rPr lang="en-US" altLang="zh-CN" sz="2000" b="1" dirty="0" err="1">
                  <a:solidFill>
                    <a:srgbClr val="EBB866"/>
                  </a:solidFill>
                  <a:latin typeface="微软雅黑" panose="020B0503020204020204" pitchFamily="34" charset="-122"/>
                  <a:ea typeface="微软雅黑" panose="020B0503020204020204" pitchFamily="34" charset="-122"/>
                </a:rPr>
                <a:t>VGG19</a:t>
              </a:r>
              <a:r>
                <a:rPr lang="zh-CN" altLang="en-US" sz="2000" b="1" dirty="0">
                  <a:solidFill>
                    <a:srgbClr val="EBB866"/>
                  </a:solidFill>
                  <a:latin typeface="微软雅黑" panose="020B0503020204020204" pitchFamily="34" charset="-122"/>
                  <a:ea typeface="微软雅黑" panose="020B0503020204020204" pitchFamily="34" charset="-122"/>
                </a:rPr>
                <a:t>模型里不同</a:t>
              </a:r>
              <a:r>
                <a:rPr lang="zh-CN" altLang="en-US" sz="2000" b="1" dirty="0" smtClean="0">
                  <a:solidFill>
                    <a:srgbClr val="EBB866"/>
                  </a:solidFill>
                  <a:latin typeface="微软雅黑" panose="020B0503020204020204" pitchFamily="34" charset="-122"/>
                  <a:ea typeface="微软雅黑" panose="020B0503020204020204" pitchFamily="34" charset="-122"/>
                </a:rPr>
                <a:t>层（共</a:t>
              </a:r>
              <a:r>
                <a:rPr lang="en-US" altLang="zh-CN" sz="2000" b="1" dirty="0" smtClean="0">
                  <a:solidFill>
                    <a:srgbClr val="EBB866"/>
                  </a:solidFill>
                  <a:latin typeface="微软雅黑" panose="020B0503020204020204" pitchFamily="34" charset="-122"/>
                  <a:ea typeface="微软雅黑" panose="020B0503020204020204" pitchFamily="34" charset="-122"/>
                </a:rPr>
                <a:t>5</a:t>
              </a:r>
              <a:r>
                <a:rPr lang="zh-CN" altLang="en-US" sz="2000" b="1" dirty="0" smtClean="0">
                  <a:solidFill>
                    <a:srgbClr val="EBB866"/>
                  </a:solidFill>
                  <a:latin typeface="微软雅黑" panose="020B0503020204020204" pitchFamily="34" charset="-122"/>
                  <a:ea typeface="微软雅黑" panose="020B0503020204020204" pitchFamily="34" charset="-122"/>
                </a:rPr>
                <a:t>层）的</a:t>
              </a:r>
              <a:r>
                <a:rPr lang="en-US" altLang="zh-CN" sz="2000" b="1" dirty="0">
                  <a:solidFill>
                    <a:srgbClr val="EBB866"/>
                  </a:solidFill>
                  <a:latin typeface="微软雅黑" panose="020B0503020204020204" pitchFamily="34" charset="-122"/>
                  <a:ea typeface="微软雅黑" panose="020B0503020204020204" pitchFamily="34" charset="-122"/>
                </a:rPr>
                <a:t>feature map</a:t>
              </a:r>
              <a:endParaRPr lang="zh-CN" altLang="en-US" sz="2000" b="1" dirty="0">
                <a:solidFill>
                  <a:srgbClr val="EBB866"/>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571423" y="5730386"/>
            <a:ext cx="4470522" cy="707886"/>
            <a:chOff x="4703684" y="1380962"/>
            <a:chExt cx="4470522" cy="707886"/>
          </a:xfrm>
        </p:grpSpPr>
        <p:sp>
          <p:nvSpPr>
            <p:cNvPr id="19" name="椭圆 18"/>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120269" y="1380962"/>
              <a:ext cx="4053937" cy="707886"/>
            </a:xfrm>
            <a:prstGeom prst="rect">
              <a:avLst/>
            </a:prstGeom>
            <a:noFill/>
          </p:spPr>
          <p:txBody>
            <a:bodyPr wrap="square" rtlCol="0">
              <a:spAutoFit/>
            </a:bodyPr>
            <a:lstStyle/>
            <a:p>
              <a:r>
                <a:rPr lang="zh-CN" altLang="en-US" sz="2000" b="1" dirty="0">
                  <a:solidFill>
                    <a:srgbClr val="EBB866"/>
                  </a:solidFill>
                  <a:latin typeface="微软雅黑" panose="020B0503020204020204" pitchFamily="34" charset="-122"/>
                  <a:ea typeface="微软雅黑" panose="020B0503020204020204" pitchFamily="34" charset="-122"/>
                </a:rPr>
                <a:t>重复</a:t>
              </a:r>
              <a:r>
                <a:rPr lang="en-US" altLang="zh-CN" sz="2000" b="1" dirty="0">
                  <a:solidFill>
                    <a:srgbClr val="EBB866"/>
                  </a:solidFill>
                  <a:latin typeface="微软雅黑" panose="020B0503020204020204" pitchFamily="34" charset="-122"/>
                  <a:ea typeface="微软雅黑" panose="020B0503020204020204" pitchFamily="34" charset="-122"/>
                </a:rPr>
                <a:t>128</a:t>
              </a:r>
              <a:r>
                <a:rPr lang="zh-CN" altLang="en-US" sz="2000" b="1" dirty="0">
                  <a:solidFill>
                    <a:srgbClr val="EBB866"/>
                  </a:solidFill>
                  <a:latin typeface="微软雅黑" panose="020B0503020204020204" pitchFamily="34" charset="-122"/>
                  <a:ea typeface="微软雅黑" panose="020B0503020204020204" pitchFamily="34" charset="-122"/>
                </a:rPr>
                <a:t>次，获得</a:t>
              </a:r>
              <a:r>
                <a:rPr lang="en-US" altLang="zh-CN" sz="2000" b="1" dirty="0">
                  <a:solidFill>
                    <a:srgbClr val="EBB866"/>
                  </a:solidFill>
                  <a:latin typeface="微软雅黑" panose="020B0503020204020204" pitchFamily="34" charset="-122"/>
                  <a:ea typeface="微软雅黑" panose="020B0503020204020204" pitchFamily="34" charset="-122"/>
                </a:rPr>
                <a:t>128</a:t>
              </a:r>
              <a:r>
                <a:rPr lang="zh-CN" altLang="en-US" sz="2000" b="1" dirty="0">
                  <a:solidFill>
                    <a:srgbClr val="EBB866"/>
                  </a:solidFill>
                  <a:latin typeface="微软雅黑" panose="020B0503020204020204" pitchFamily="34" charset="-122"/>
                  <a:ea typeface="微软雅黑" panose="020B0503020204020204" pitchFamily="34" charset="-122"/>
                </a:rPr>
                <a:t>组</a:t>
              </a:r>
              <a:r>
                <a:rPr lang="en-US" altLang="zh-CN" sz="2000" b="1" dirty="0">
                  <a:solidFill>
                    <a:srgbClr val="EBB866"/>
                  </a:solidFill>
                  <a:latin typeface="微软雅黑" panose="020B0503020204020204" pitchFamily="34" charset="-122"/>
                  <a:ea typeface="微软雅黑" panose="020B0503020204020204" pitchFamily="34" charset="-122"/>
                </a:rPr>
                <a:t>KL</a:t>
              </a:r>
              <a:r>
                <a:rPr lang="zh-CN" altLang="en-US" sz="2000" b="1" dirty="0">
                  <a:solidFill>
                    <a:srgbClr val="EBB866"/>
                  </a:solidFill>
                  <a:latin typeface="微软雅黑" panose="020B0503020204020204" pitchFamily="34" charset="-122"/>
                  <a:ea typeface="微软雅黑" panose="020B0503020204020204" pitchFamily="34" charset="-122"/>
                </a:rPr>
                <a:t>散度值。然后取均值。取对数再取反。</a:t>
              </a:r>
            </a:p>
          </p:txBody>
        </p:sp>
      </p:grpSp>
      <p:grpSp>
        <p:nvGrpSpPr>
          <p:cNvPr id="21" name="组合 20"/>
          <p:cNvGrpSpPr/>
          <p:nvPr/>
        </p:nvGrpSpPr>
        <p:grpSpPr>
          <a:xfrm>
            <a:off x="311726" y="2278129"/>
            <a:ext cx="4061177" cy="1015663"/>
            <a:chOff x="4878382" y="1342313"/>
            <a:chExt cx="4061177" cy="1015663"/>
          </a:xfrm>
        </p:grpSpPr>
        <p:sp>
          <p:nvSpPr>
            <p:cNvPr id="23" name="椭圆 22"/>
            <p:cNvSpPr/>
            <p:nvPr/>
          </p:nvSpPr>
          <p:spPr>
            <a:xfrm>
              <a:off x="8593570" y="1424842"/>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878382" y="1342313"/>
              <a:ext cx="3773397" cy="1015663"/>
            </a:xfrm>
            <a:prstGeom prst="rect">
              <a:avLst/>
            </a:prstGeom>
            <a:noFill/>
          </p:spPr>
          <p:txBody>
            <a:bodyPr wrap="square" rtlCol="0">
              <a:spAutoFit/>
            </a:bodyPr>
            <a:lstStyle/>
            <a:p>
              <a:r>
                <a:rPr lang="zh-CN" altLang="en-US" sz="2000" b="1" dirty="0">
                  <a:solidFill>
                    <a:srgbClr val="55B7A8"/>
                  </a:solidFill>
                  <a:latin typeface="微软雅黑" panose="020B0503020204020204" pitchFamily="34" charset="-122"/>
                  <a:ea typeface="微软雅黑" panose="020B0503020204020204" pitchFamily="34" charset="-122"/>
                </a:rPr>
                <a:t>每一层的</a:t>
              </a:r>
              <a:r>
                <a:rPr lang="en-US" altLang="zh-CN" sz="2000" b="1" dirty="0">
                  <a:solidFill>
                    <a:srgbClr val="55B7A8"/>
                  </a:solidFill>
                  <a:latin typeface="微软雅黑" panose="020B0503020204020204" pitchFamily="34" charset="-122"/>
                  <a:ea typeface="微软雅黑" panose="020B0503020204020204" pitchFamily="34" charset="-122"/>
                </a:rPr>
                <a:t>feature map</a:t>
              </a:r>
              <a:r>
                <a:rPr lang="zh-CN" altLang="en-US" sz="2000" b="1" dirty="0">
                  <a:solidFill>
                    <a:srgbClr val="55B7A8"/>
                  </a:solidFill>
                  <a:latin typeface="微软雅黑" panose="020B0503020204020204" pitchFamily="34" charset="-122"/>
                  <a:ea typeface="微软雅黑" panose="020B0503020204020204" pitchFamily="34" charset="-122"/>
                </a:rPr>
                <a:t>乘一个随机的单位向量，获得两组来自</a:t>
              </a:r>
              <a:r>
                <a:rPr lang="en-US" altLang="zh-CN" sz="2000" b="1" dirty="0">
                  <a:solidFill>
                    <a:srgbClr val="55B7A8"/>
                  </a:solidFill>
                  <a:latin typeface="微软雅黑" panose="020B0503020204020204" pitchFamily="34" charset="-122"/>
                  <a:ea typeface="微软雅黑" panose="020B0503020204020204" pitchFamily="34" charset="-122"/>
                </a:rPr>
                <a:t>5</a:t>
              </a:r>
              <a:r>
                <a:rPr lang="zh-CN" altLang="en-US" sz="2000" b="1" dirty="0">
                  <a:solidFill>
                    <a:srgbClr val="55B7A8"/>
                  </a:solidFill>
                  <a:latin typeface="微软雅黑" panose="020B0503020204020204" pitchFamily="34" charset="-122"/>
                  <a:ea typeface="微软雅黑" panose="020B0503020204020204" pitchFamily="34" charset="-122"/>
                </a:rPr>
                <a:t>个</a:t>
              </a:r>
              <a:r>
                <a:rPr lang="en-US" altLang="zh-CN" sz="2000" b="1" dirty="0">
                  <a:solidFill>
                    <a:srgbClr val="55B7A8"/>
                  </a:solidFill>
                  <a:latin typeface="微软雅黑" panose="020B0503020204020204" pitchFamily="34" charset="-122"/>
                  <a:ea typeface="微软雅黑" panose="020B0503020204020204" pitchFamily="34" charset="-122"/>
                </a:rPr>
                <a:t>feature map</a:t>
              </a:r>
              <a:r>
                <a:rPr lang="zh-CN" altLang="en-US" sz="2000" b="1" dirty="0">
                  <a:solidFill>
                    <a:srgbClr val="55B7A8"/>
                  </a:solidFill>
                  <a:latin typeface="微软雅黑" panose="020B0503020204020204" pitchFamily="34" charset="-122"/>
                  <a:ea typeface="微软雅黑" panose="020B0503020204020204" pitchFamily="34" charset="-122"/>
                </a:rPr>
                <a:t>的标量数据</a:t>
              </a:r>
            </a:p>
          </p:txBody>
        </p:sp>
      </p:grpSp>
      <p:grpSp>
        <p:nvGrpSpPr>
          <p:cNvPr id="30" name="组合 29"/>
          <p:cNvGrpSpPr/>
          <p:nvPr/>
        </p:nvGrpSpPr>
        <p:grpSpPr>
          <a:xfrm>
            <a:off x="5062877" y="765654"/>
            <a:ext cx="2013448" cy="5542120"/>
            <a:chOff x="5062877" y="765654"/>
            <a:chExt cx="2013448" cy="5542120"/>
          </a:xfrm>
        </p:grpSpPr>
        <p:sp>
          <p:nvSpPr>
            <p:cNvPr id="8" name="任意多边形 6"/>
            <p:cNvSpPr/>
            <p:nvPr/>
          </p:nvSpPr>
          <p:spPr>
            <a:xfrm>
              <a:off x="5259252" y="765654"/>
              <a:ext cx="1160022" cy="1342544"/>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9" name="任意多边形 7"/>
            <p:cNvSpPr/>
            <p:nvPr/>
          </p:nvSpPr>
          <p:spPr>
            <a:xfrm rot="3775767">
              <a:off x="5273775" y="2932647"/>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10" name="任意多边形 8"/>
            <p:cNvSpPr/>
            <p:nvPr/>
          </p:nvSpPr>
          <p:spPr>
            <a:xfrm rot="10800000">
              <a:off x="5898252" y="1866378"/>
              <a:ext cx="1150869" cy="1342544"/>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 name="connsiteX0-1" fmla="*/ 295415 w 581165"/>
                <a:gd name="connsiteY0-2" fmla="*/ 0 h 681038"/>
                <a:gd name="connsiteX1-3" fmla="*/ 140 w 581165"/>
                <a:gd name="connsiteY1-4" fmla="*/ 176213 h 681038"/>
                <a:gd name="connsiteX2-5" fmla="*/ 9517 w 581165"/>
                <a:gd name="connsiteY2-6" fmla="*/ 526207 h 681038"/>
                <a:gd name="connsiteX3-7" fmla="*/ 293034 w 581165"/>
                <a:gd name="connsiteY3-8" fmla="*/ 681038 h 681038"/>
                <a:gd name="connsiteX4-9" fmla="*/ 581165 w 581165"/>
                <a:gd name="connsiteY4-10" fmla="*/ 519113 h 681038"/>
                <a:gd name="connsiteX5-11" fmla="*/ 581165 w 581165"/>
                <a:gd name="connsiteY5-12" fmla="*/ 178594 h 681038"/>
                <a:gd name="connsiteX6-13" fmla="*/ 295415 w 581165"/>
                <a:gd name="connsiteY6-14" fmla="*/ 0 h 6810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581165" h="681038">
                  <a:moveTo>
                    <a:pt x="295415" y="0"/>
                  </a:moveTo>
                  <a:lnTo>
                    <a:pt x="140" y="176213"/>
                  </a:lnTo>
                  <a:cubicBezTo>
                    <a:pt x="-1447" y="291307"/>
                    <a:pt x="11104" y="411113"/>
                    <a:pt x="9517" y="526207"/>
                  </a:cubicBezTo>
                  <a:lnTo>
                    <a:pt x="293034" y="681038"/>
                  </a:lnTo>
                  <a:lnTo>
                    <a:pt x="581165" y="519113"/>
                  </a:lnTo>
                  <a:lnTo>
                    <a:pt x="581165" y="178594"/>
                  </a:lnTo>
                  <a:lnTo>
                    <a:pt x="295415" y="0"/>
                  </a:lnTo>
                  <a:close/>
                </a:path>
              </a:pathLst>
            </a:custGeom>
            <a:solidFill>
              <a:srgbClr val="31A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sp>
          <p:nvSpPr>
            <p:cNvPr id="11" name="任意多边形 9"/>
            <p:cNvSpPr/>
            <p:nvPr/>
          </p:nvSpPr>
          <p:spPr>
            <a:xfrm rot="3606909">
              <a:off x="5824615" y="4002483"/>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31A3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pic>
          <p:nvPicPr>
            <p:cNvPr id="25" name="图片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5784" y="1051616"/>
              <a:ext cx="863951" cy="888096"/>
            </a:xfrm>
            <a:prstGeom prst="rect">
              <a:avLst/>
            </a:prstGeom>
          </p:spPr>
        </p:pic>
        <p:pic>
          <p:nvPicPr>
            <p:cNvPr id="26" name="图片 2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3693" y="3202172"/>
              <a:ext cx="863951" cy="888096"/>
            </a:xfrm>
            <a:prstGeom prst="rect">
              <a:avLst/>
            </a:prstGeom>
          </p:spPr>
        </p:pic>
        <p:sp>
          <p:nvSpPr>
            <p:cNvPr id="28" name="任意多边形 7"/>
            <p:cNvSpPr/>
            <p:nvPr/>
          </p:nvSpPr>
          <p:spPr>
            <a:xfrm rot="3775767">
              <a:off x="5159812" y="5056064"/>
              <a:ext cx="1154775" cy="1348645"/>
            </a:xfrm>
            <a:custGeom>
              <a:avLst/>
              <a:gdLst>
                <a:gd name="connsiteX0" fmla="*/ 300037 w 585787"/>
                <a:gd name="connsiteY0" fmla="*/ 0 h 681038"/>
                <a:gd name="connsiteX1" fmla="*/ 4762 w 585787"/>
                <a:gd name="connsiteY1" fmla="*/ 176213 h 681038"/>
                <a:gd name="connsiteX2" fmla="*/ 0 w 585787"/>
                <a:gd name="connsiteY2" fmla="*/ 521494 h 681038"/>
                <a:gd name="connsiteX3" fmla="*/ 297656 w 585787"/>
                <a:gd name="connsiteY3" fmla="*/ 681038 h 681038"/>
                <a:gd name="connsiteX4" fmla="*/ 585787 w 585787"/>
                <a:gd name="connsiteY4" fmla="*/ 519113 h 681038"/>
                <a:gd name="connsiteX5" fmla="*/ 585787 w 585787"/>
                <a:gd name="connsiteY5" fmla="*/ 178594 h 681038"/>
                <a:gd name="connsiteX6" fmla="*/ 300037 w 585787"/>
                <a:gd name="connsiteY6" fmla="*/ 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787" h="681038">
                  <a:moveTo>
                    <a:pt x="300037" y="0"/>
                  </a:moveTo>
                  <a:lnTo>
                    <a:pt x="4762" y="176213"/>
                  </a:lnTo>
                  <a:cubicBezTo>
                    <a:pt x="3175" y="291307"/>
                    <a:pt x="1587" y="406400"/>
                    <a:pt x="0" y="521494"/>
                  </a:cubicBezTo>
                  <a:lnTo>
                    <a:pt x="297656" y="681038"/>
                  </a:lnTo>
                  <a:lnTo>
                    <a:pt x="585787" y="519113"/>
                  </a:lnTo>
                  <a:lnTo>
                    <a:pt x="585787" y="178594"/>
                  </a:lnTo>
                  <a:lnTo>
                    <a:pt x="300037"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zh-CN" altLang="en-US" sz="2285">
                <a:solidFill>
                  <a:prstClr val="white"/>
                </a:solidFill>
              </a:endParaRPr>
            </a:p>
          </p:txBody>
        </p:sp>
        <p:pic>
          <p:nvPicPr>
            <p:cNvPr id="29" name="图片 2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9730" y="5325589"/>
              <a:ext cx="863951" cy="888096"/>
            </a:xfrm>
            <a:prstGeom prst="rect">
              <a:avLst/>
            </a:prstGeom>
          </p:spPr>
        </p:pic>
      </p:grpSp>
      <p:grpSp>
        <p:nvGrpSpPr>
          <p:cNvPr id="34" name="组合 33"/>
          <p:cNvGrpSpPr/>
          <p:nvPr/>
        </p:nvGrpSpPr>
        <p:grpSpPr>
          <a:xfrm>
            <a:off x="7571423" y="3440097"/>
            <a:ext cx="4470522" cy="1015663"/>
            <a:chOff x="4703684" y="1380962"/>
            <a:chExt cx="4470522" cy="1015663"/>
          </a:xfrm>
        </p:grpSpPr>
        <p:sp>
          <p:nvSpPr>
            <p:cNvPr id="35" name="椭圆 34"/>
            <p:cNvSpPr/>
            <p:nvPr/>
          </p:nvSpPr>
          <p:spPr>
            <a:xfrm>
              <a:off x="4703684" y="1399489"/>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120269" y="1380962"/>
              <a:ext cx="4053937" cy="1015663"/>
            </a:xfrm>
            <a:prstGeom prst="rect">
              <a:avLst/>
            </a:prstGeom>
            <a:noFill/>
          </p:spPr>
          <p:txBody>
            <a:bodyPr wrap="square" rtlCol="0">
              <a:spAutoFit/>
            </a:bodyPr>
            <a:lstStyle/>
            <a:p>
              <a:r>
                <a:rPr lang="zh-CN" altLang="en-US" sz="2000" b="1" dirty="0">
                  <a:solidFill>
                    <a:srgbClr val="EBB866"/>
                  </a:solidFill>
                  <a:latin typeface="微软雅黑" panose="020B0503020204020204" pitchFamily="34" charset="-122"/>
                  <a:ea typeface="微软雅黑" panose="020B0503020204020204" pitchFamily="34" charset="-122"/>
                </a:rPr>
                <a:t>累加这</a:t>
              </a:r>
              <a:r>
                <a:rPr lang="en-US" altLang="zh-CN" sz="2000" b="1" dirty="0">
                  <a:solidFill>
                    <a:srgbClr val="EBB866"/>
                  </a:solidFill>
                  <a:latin typeface="微软雅黑" panose="020B0503020204020204" pitchFamily="34" charset="-122"/>
                  <a:ea typeface="微软雅黑" panose="020B0503020204020204" pitchFamily="34" charset="-122"/>
                </a:rPr>
                <a:t>5</a:t>
              </a:r>
              <a:r>
                <a:rPr lang="zh-CN" altLang="en-US" sz="2000" b="1" dirty="0">
                  <a:solidFill>
                    <a:srgbClr val="EBB866"/>
                  </a:solidFill>
                  <a:latin typeface="微软雅黑" panose="020B0503020204020204" pitchFamily="34" charset="-122"/>
                  <a:ea typeface="微软雅黑" panose="020B0503020204020204" pitchFamily="34" charset="-122"/>
                </a:rPr>
                <a:t>个标量数据集，求两组均值，标准差（一组来自风格图片，一组来自生成图片）</a:t>
              </a:r>
            </a:p>
          </p:txBody>
        </p:sp>
      </p:grpSp>
      <p:grpSp>
        <p:nvGrpSpPr>
          <p:cNvPr id="37" name="组合 36"/>
          <p:cNvGrpSpPr/>
          <p:nvPr/>
        </p:nvGrpSpPr>
        <p:grpSpPr>
          <a:xfrm>
            <a:off x="311727" y="4402528"/>
            <a:ext cx="4061176" cy="1323439"/>
            <a:chOff x="4878383" y="1372331"/>
            <a:chExt cx="4061176" cy="1323439"/>
          </a:xfrm>
        </p:grpSpPr>
        <p:sp>
          <p:nvSpPr>
            <p:cNvPr id="38" name="椭圆 37"/>
            <p:cNvSpPr/>
            <p:nvPr/>
          </p:nvSpPr>
          <p:spPr>
            <a:xfrm>
              <a:off x="8593570" y="1424842"/>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878383" y="1372331"/>
              <a:ext cx="3773397" cy="1323439"/>
            </a:xfrm>
            <a:prstGeom prst="rect">
              <a:avLst/>
            </a:prstGeom>
            <a:noFill/>
          </p:spPr>
          <p:txBody>
            <a:bodyPr wrap="square" rtlCol="0">
              <a:spAutoFit/>
            </a:bodyPr>
            <a:lstStyle/>
            <a:p>
              <a:r>
                <a:rPr lang="zh-CN" altLang="en-US" sz="2000" b="1" dirty="0">
                  <a:solidFill>
                    <a:srgbClr val="55B7A8"/>
                  </a:solidFill>
                  <a:latin typeface="微软雅黑" panose="020B0503020204020204" pitchFamily="34" charset="-122"/>
                  <a:ea typeface="微软雅黑" panose="020B0503020204020204" pitchFamily="34" charset="-122"/>
                </a:rPr>
                <a:t>假定数据分布是正太分布，因此利用</a:t>
              </a:r>
              <a:r>
                <a:rPr lang="en-US" altLang="zh-CN" sz="2000" b="1" dirty="0">
                  <a:solidFill>
                    <a:srgbClr val="55B7A8"/>
                  </a:solidFill>
                  <a:latin typeface="微软雅黑" panose="020B0503020204020204" pitchFamily="34" charset="-122"/>
                  <a:ea typeface="微软雅黑" panose="020B0503020204020204" pitchFamily="34" charset="-122"/>
                </a:rPr>
                <a:t>3</a:t>
              </a:r>
              <a:r>
                <a:rPr lang="zh-CN" altLang="en-US" sz="2000" b="1" dirty="0">
                  <a:solidFill>
                    <a:srgbClr val="55B7A8"/>
                  </a:solidFill>
                  <a:latin typeface="微软雅黑" panose="020B0503020204020204" pitchFamily="34" charset="-122"/>
                  <a:ea typeface="微软雅黑" panose="020B0503020204020204" pitchFamily="34" charset="-122"/>
                </a:rPr>
                <a:t>）中的均值和标准差正太分布下的</a:t>
              </a:r>
              <a:r>
                <a:rPr lang="en-US" altLang="zh-CN" sz="2000" b="1" dirty="0">
                  <a:solidFill>
                    <a:srgbClr val="55B7A8"/>
                  </a:solidFill>
                  <a:latin typeface="微软雅黑" panose="020B0503020204020204" pitchFamily="34" charset="-122"/>
                  <a:ea typeface="微软雅黑" panose="020B0503020204020204" pitchFamily="34" charset="-122"/>
                </a:rPr>
                <a:t>KL</a:t>
              </a:r>
              <a:r>
                <a:rPr lang="zh-CN" altLang="en-US" sz="2000" b="1" dirty="0">
                  <a:solidFill>
                    <a:srgbClr val="55B7A8"/>
                  </a:solidFill>
                  <a:latin typeface="微软雅黑" panose="020B0503020204020204" pitchFamily="34" charset="-122"/>
                  <a:ea typeface="微软雅黑" panose="020B0503020204020204" pitchFamily="34" charset="-122"/>
                </a:rPr>
                <a:t>散度值取均值来表示两个风格的相似度。</a:t>
              </a:r>
            </a:p>
          </p:txBody>
        </p:sp>
      </p:gr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内容相干性</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1337936" y="1927415"/>
            <a:ext cx="9555842" cy="27123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20"/>
          <p:cNvSpPr txBox="1"/>
          <p:nvPr/>
        </p:nvSpPr>
        <p:spPr>
          <a:xfrm>
            <a:off x="2462351" y="2821909"/>
            <a:ext cx="7902502" cy="92333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主要利用的是图像质量评估算法 </a:t>
            </a:r>
            <a:r>
              <a:rPr lang="en-US" altLang="zh-CN" sz="20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SSIM</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，一种主要用来衡量图片相似度的方法。反映物体的保护程度</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2104073" y="1700452"/>
            <a:ext cx="1874456"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7429" y="848187"/>
            <a:ext cx="1793494" cy="1764531"/>
          </a:xfrm>
          <a:prstGeom prst="rect">
            <a:avLst/>
          </a:prstGeom>
        </p:spPr>
      </p:pic>
      <p:sp>
        <p:nvSpPr>
          <p:cNvPr id="14" name="矩形 13"/>
          <p:cNvSpPr/>
          <p:nvPr/>
        </p:nvSpPr>
        <p:spPr>
          <a:xfrm>
            <a:off x="1348968" y="4752621"/>
            <a:ext cx="9544810" cy="92705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分别求出</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E</a:t>
            </a:r>
            <a:r>
              <a:rPr lang="zh-CN"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C</a:t>
            </a:r>
            <a:r>
              <a:rPr lang="zh-CN"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，即可从内容、风格上衡量一张图片的效果。</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spd="slow" p14:dur="175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14"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006194" y="4959368"/>
            <a:ext cx="5843752" cy="66424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6006194" y="3059767"/>
            <a:ext cx="5843752" cy="66424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内容相干性</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6006194" y="1894082"/>
            <a:ext cx="5843752" cy="4101708"/>
          </a:xfrm>
          <a:prstGeom prst="rect">
            <a:avLst/>
          </a:prstGeom>
          <a:noFill/>
          <a:ln w="76200">
            <a:solidFill>
              <a:srgbClr val="31A3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943154" y="848590"/>
            <a:ext cx="4907075" cy="11678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316806" y="1140111"/>
            <a:ext cx="2954194" cy="584775"/>
          </a:xfrm>
          <a:prstGeom prst="rect">
            <a:avLst/>
          </a:prstGeom>
          <a:noFill/>
        </p:spPr>
        <p:txBody>
          <a:bodyPr wrap="square" rtlCol="0">
            <a:spAutoFit/>
          </a:bodyPr>
          <a:lstStyle/>
          <a:p>
            <a:r>
              <a:rPr lang="en-US" altLang="zh-CN" sz="3200" b="1"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SSIM</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33523" y="-61003"/>
            <a:ext cx="1874954" cy="1785889"/>
          </a:xfrm>
          <a:prstGeom prst="rect">
            <a:avLst/>
          </a:prstGeom>
        </p:spPr>
      </p:pic>
      <p:pic>
        <p:nvPicPr>
          <p:cNvPr id="13" name="图片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18716" y="2173350"/>
            <a:ext cx="632260" cy="641064"/>
          </a:xfrm>
          <a:prstGeom prst="rect">
            <a:avLst/>
          </a:prstGeom>
        </p:spPr>
      </p:pic>
      <p:sp>
        <p:nvSpPr>
          <p:cNvPr id="15" name="Title 20"/>
          <p:cNvSpPr txBox="1"/>
          <p:nvPr/>
        </p:nvSpPr>
        <p:spPr>
          <a:xfrm>
            <a:off x="7113485" y="2304720"/>
            <a:ext cx="4636045" cy="28507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亮度对比函数</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6850976" y="3208076"/>
            <a:ext cx="5642920" cy="307777"/>
          </a:xfrm>
          <a:prstGeom prst="rect">
            <a:avLst/>
          </a:prstGeom>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cs typeface="+mn-ea"/>
              </a:rPr>
              <a:t>对比度对比函数</a:t>
            </a:r>
            <a:endParaRPr lang="zh-CN" altLang="en-US" sz="1400" b="1" dirty="0">
              <a:solidFill>
                <a:schemeClr val="bg1"/>
              </a:solidFill>
              <a:latin typeface="微软雅黑" panose="020B0503020204020204" pitchFamily="34" charset="-122"/>
              <a:ea typeface="微软雅黑" panose="020B0503020204020204" pitchFamily="34" charset="-122"/>
              <a:cs typeface="+mn-ea"/>
            </a:endParaRPr>
          </a:p>
        </p:txBody>
      </p:sp>
      <p:sp>
        <p:nvSpPr>
          <p:cNvPr id="26" name="矩形 25"/>
          <p:cNvSpPr/>
          <p:nvPr/>
        </p:nvSpPr>
        <p:spPr>
          <a:xfrm>
            <a:off x="7054922" y="4182593"/>
            <a:ext cx="1261884" cy="307777"/>
          </a:xfrm>
          <a:prstGeom prst="rect">
            <a:avLst/>
          </a:prstGeom>
        </p:spPr>
        <p:txBody>
          <a:bodyPr wrap="none">
            <a:spAutoFit/>
          </a:bodyPr>
          <a:lstStyle/>
          <a:p>
            <a:r>
              <a:rPr lang="zh-CN" altLang="en-US" sz="1400" b="1" dirty="0">
                <a:solidFill>
                  <a:srgbClr val="31A386"/>
                </a:solidFill>
                <a:latin typeface="微软雅黑" panose="020B0503020204020204" pitchFamily="34" charset="-122"/>
                <a:ea typeface="微软雅黑" panose="020B0503020204020204" pitchFamily="34" charset="-122"/>
                <a:cs typeface="+mn-ea"/>
              </a:rPr>
              <a:t>结构对比函数</a:t>
            </a:r>
            <a:endParaRPr lang="zh-CN" altLang="en-US" sz="1400" b="1" dirty="0">
              <a:solidFill>
                <a:srgbClr val="31A386"/>
              </a:solidFill>
              <a:latin typeface="微软雅黑" panose="020B0503020204020204" pitchFamily="34" charset="-122"/>
              <a:ea typeface="微软雅黑" panose="020B0503020204020204" pitchFamily="34" charset="-122"/>
              <a:cs typeface="+mn-ea"/>
            </a:endParaRPr>
          </a:p>
        </p:txBody>
      </p:sp>
      <p:sp>
        <p:nvSpPr>
          <p:cNvPr id="29" name="矩形 28"/>
          <p:cNvSpPr/>
          <p:nvPr/>
        </p:nvSpPr>
        <p:spPr>
          <a:xfrm>
            <a:off x="7601651" y="5137599"/>
            <a:ext cx="715155" cy="307777"/>
          </a:xfrm>
          <a:prstGeom prst="rect">
            <a:avLst/>
          </a:prstGeom>
        </p:spPr>
        <p:txBody>
          <a:bodyPr wrap="square">
            <a:spAutoFit/>
          </a:bodyPr>
          <a:lstStyle/>
          <a:p>
            <a:r>
              <a:rPr lang="en-US" altLang="zh-CN" sz="1400" b="1" dirty="0" err="1" smtClean="0">
                <a:solidFill>
                  <a:schemeClr val="bg1"/>
                </a:solidFill>
                <a:latin typeface="微软雅黑" panose="020B0503020204020204" pitchFamily="34" charset="-122"/>
                <a:ea typeface="微软雅黑" panose="020B0503020204020204" pitchFamily="34" charset="-122"/>
                <a:cs typeface="+mn-ea"/>
              </a:rPr>
              <a:t>SSIM</a:t>
            </a:r>
            <a:endParaRPr lang="zh-CN" altLang="en-US" sz="1400" b="1" dirty="0">
              <a:solidFill>
                <a:schemeClr val="bg1"/>
              </a:solidFill>
              <a:latin typeface="微软雅黑" panose="020B0503020204020204" pitchFamily="34" charset="-122"/>
              <a:ea typeface="微软雅黑" panose="020B0503020204020204" pitchFamily="34" charset="-122"/>
              <a:cs typeface="+mn-ea"/>
            </a:endParaRPr>
          </a:p>
        </p:txBody>
      </p:sp>
      <p:pic>
        <p:nvPicPr>
          <p:cNvPr id="1026" name="Picture 2" descr="https://img-blog.csdn.net/201506240004067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65" y="2637521"/>
            <a:ext cx="6057900" cy="2800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net/201506241643316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725" y="2314744"/>
            <a:ext cx="1695450" cy="4191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blog.csdn.net/201506241658136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200" y="3153728"/>
            <a:ext cx="170497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g-blog.csdn.net/201506241659561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8725" y="4094561"/>
            <a:ext cx="15049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g-blog.csdn.net/201506241637297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9200" y="5189045"/>
            <a:ext cx="2714625" cy="17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10432"/>
      </p:ext>
    </p:extLst>
  </p:cSld>
  <p:clrMapOvr>
    <a:masterClrMapping/>
  </p:clrMapOvr>
  <mc:AlternateContent xmlns:mc="http://schemas.openxmlformats.org/markup-compatibility/2006" xmlns:p14="http://schemas.microsoft.com/office/powerpoint/2010/main">
    <mc:Choice Requires="p14">
      <p:transition spd="slow" p14:dur="1750">
        <p:fad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评估结果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12" name="Title 20"/>
          <p:cNvSpPr txBox="1"/>
          <p:nvPr/>
        </p:nvSpPr>
        <p:spPr>
          <a:xfrm>
            <a:off x="565789" y="1412565"/>
            <a:ext cx="11083539" cy="40729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为了公平得进行对比评估，内容和风格的比值统一为</a:t>
            </a:r>
            <a:r>
              <a:rPr lang="en-US" altLang="zh-CN" sz="2000" b="1" dirty="0">
                <a:solidFill>
                  <a:srgbClr val="31A386"/>
                </a:solidFill>
                <a:latin typeface="微软雅黑" panose="020B0503020204020204" pitchFamily="34" charset="-122"/>
                <a:ea typeface="微软雅黑" panose="020B0503020204020204" pitchFamily="34" charset="-122"/>
                <a:cs typeface="+mn-ea"/>
                <a:sym typeface="+mn-lt"/>
              </a:rPr>
              <a:t>1:2</a:t>
            </a:r>
            <a:r>
              <a:rPr lang="zh-CN" altLang="en-US" sz="2000" b="1" dirty="0">
                <a:solidFill>
                  <a:srgbClr val="31A386"/>
                </a:solidFill>
                <a:latin typeface="微软雅黑" panose="020B0503020204020204" pitchFamily="34" charset="-122"/>
                <a:ea typeface="微软雅黑" panose="020B0503020204020204" pitchFamily="34" charset="-122"/>
                <a:cs typeface="+mn-ea"/>
                <a:sym typeface="+mn-lt"/>
              </a:rPr>
              <a:t>。在同样的比重下，对比有效性和相干性。</a:t>
            </a:r>
            <a:endParaRPr lang="en-US" altLang="zh-CN" sz="2000" b="1" dirty="0">
              <a:solidFill>
                <a:srgbClr val="31A386"/>
              </a:solidFill>
              <a:latin typeface="微软雅黑" panose="020B0503020204020204" pitchFamily="34" charset="-122"/>
              <a:ea typeface="微软雅黑" panose="020B0503020204020204" pitchFamily="34" charset="-122"/>
              <a:cs typeface="+mn-ea"/>
              <a:sym typeface="+mn-lt"/>
            </a:endParaRPr>
          </a:p>
        </p:txBody>
      </p:sp>
      <p:pic>
        <p:nvPicPr>
          <p:cNvPr id="15" name="图片 14" descr="C:\Users\980302~1\AppData\Local\Temp\WeChat Files\5fad42884611fb7a5daf441ef8b93dc.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130" y="2145028"/>
            <a:ext cx="4600864" cy="4129163"/>
          </a:xfrm>
          <a:prstGeom prst="rect">
            <a:avLst/>
          </a:prstGeom>
          <a:noFill/>
          <a:ln>
            <a:noFill/>
          </a:ln>
        </p:spPr>
      </p:pic>
      <p:pic>
        <p:nvPicPr>
          <p:cNvPr id="16" name="图片 15" descr="C:\Users\980302~1\AppData\Local\Temp\WeChat Files\a7f6ebc5dd943c3059748ce2e39f53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1993" y="2145028"/>
            <a:ext cx="5078437" cy="4129163"/>
          </a:xfrm>
          <a:prstGeom prst="rect">
            <a:avLst/>
          </a:prstGeom>
          <a:noFill/>
          <a:ln>
            <a:noFill/>
          </a:ln>
        </p:spPr>
      </p:pic>
      <p:sp>
        <p:nvSpPr>
          <p:cNvPr id="18" name="矩形 17"/>
          <p:cNvSpPr/>
          <p:nvPr/>
        </p:nvSpPr>
        <p:spPr>
          <a:xfrm>
            <a:off x="2270147" y="2147279"/>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矩形 18"/>
          <p:cNvSpPr/>
          <p:nvPr/>
        </p:nvSpPr>
        <p:spPr>
          <a:xfrm>
            <a:off x="7087021" y="2121420"/>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Title 20"/>
          <p:cNvSpPr txBox="1"/>
          <p:nvPr/>
        </p:nvSpPr>
        <p:spPr>
          <a:xfrm>
            <a:off x="2625303" y="6314156"/>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方法一</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1" name="Title 20"/>
          <p:cNvSpPr txBox="1"/>
          <p:nvPr/>
        </p:nvSpPr>
        <p:spPr>
          <a:xfrm>
            <a:off x="7797334" y="6314155"/>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方法二</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C:\Users\980302~1\AppData\Local\Temp\WeChat Files\df47ed9ce439a7dc1f0631981080ff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4247" y="2009627"/>
            <a:ext cx="5123131" cy="4399961"/>
          </a:xfrm>
          <a:prstGeom prst="rect">
            <a:avLst/>
          </a:prstGeom>
          <a:noFill/>
          <a:ln>
            <a:noFill/>
          </a:ln>
        </p:spPr>
      </p:pic>
      <p:pic>
        <p:nvPicPr>
          <p:cNvPr id="17" name="图片 16" descr="C:\Users\980302~1\AppData\Local\Temp\WeChat Files\d47ca2b850a7ae689766da64ab21bd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816" y="2009628"/>
            <a:ext cx="4913959" cy="4399961"/>
          </a:xfrm>
          <a:prstGeom prst="rect">
            <a:avLst/>
          </a:prstGeom>
          <a:noFill/>
          <a:ln>
            <a:noFill/>
          </a:ln>
        </p:spPr>
      </p:pic>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评估结果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18" name="矩形 17"/>
          <p:cNvSpPr/>
          <p:nvPr/>
        </p:nvSpPr>
        <p:spPr>
          <a:xfrm>
            <a:off x="2270147" y="2147279"/>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矩形 18"/>
          <p:cNvSpPr/>
          <p:nvPr/>
        </p:nvSpPr>
        <p:spPr>
          <a:xfrm>
            <a:off x="7382442" y="2051782"/>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20" name="Title 20"/>
          <p:cNvSpPr txBox="1"/>
          <p:nvPr/>
        </p:nvSpPr>
        <p:spPr>
          <a:xfrm>
            <a:off x="2625303" y="6314156"/>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方法一</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1" name="Title 20"/>
          <p:cNvSpPr txBox="1"/>
          <p:nvPr/>
        </p:nvSpPr>
        <p:spPr>
          <a:xfrm>
            <a:off x="7797334" y="6314155"/>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方法二</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C:\Users\980302~1\AppData\Local\Temp\WeChat Files\ff46e1a60a703606314aabbc551499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7502" y="1400913"/>
            <a:ext cx="5789273" cy="4455774"/>
          </a:xfrm>
          <a:prstGeom prst="rect">
            <a:avLst/>
          </a:prstGeom>
          <a:noFill/>
          <a:ln>
            <a:noFill/>
          </a:ln>
        </p:spPr>
      </p:pic>
      <p:pic>
        <p:nvPicPr>
          <p:cNvPr id="17" name="图片 16" descr="C:\Users\980302~1\AppData\Local\Temp\WeChat Files\d65a13d8b4ae4d644eb9edf04f06c2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130" y="1400913"/>
            <a:ext cx="5406372" cy="4455774"/>
          </a:xfrm>
          <a:prstGeom prst="rect">
            <a:avLst/>
          </a:prstGeom>
          <a:noFill/>
          <a:ln>
            <a:noFill/>
          </a:ln>
        </p:spPr>
      </p:pic>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评估结果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18" name="矩形 17"/>
          <p:cNvSpPr/>
          <p:nvPr/>
        </p:nvSpPr>
        <p:spPr>
          <a:xfrm>
            <a:off x="2759549" y="1437338"/>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矩形 18"/>
          <p:cNvSpPr/>
          <p:nvPr/>
        </p:nvSpPr>
        <p:spPr>
          <a:xfrm>
            <a:off x="8286737" y="1437338"/>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3" name="Title 20"/>
          <p:cNvSpPr txBox="1"/>
          <p:nvPr/>
        </p:nvSpPr>
        <p:spPr>
          <a:xfrm>
            <a:off x="3114706" y="5920261"/>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方法一</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4" name="Title 20"/>
          <p:cNvSpPr txBox="1"/>
          <p:nvPr/>
        </p:nvSpPr>
        <p:spPr>
          <a:xfrm>
            <a:off x="8722835" y="5920261"/>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方法二</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C:\Users\980302~1\AppData\Local\Temp\WeChat Files\4cc358ab325bea6f5abfa626b83c05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4830" y="1437338"/>
            <a:ext cx="5351158" cy="4404067"/>
          </a:xfrm>
          <a:prstGeom prst="rect">
            <a:avLst/>
          </a:prstGeom>
          <a:noFill/>
          <a:ln>
            <a:noFill/>
          </a:ln>
        </p:spPr>
      </p:pic>
      <p:pic>
        <p:nvPicPr>
          <p:cNvPr id="15" name="图片 14" descr="C:\Users\980302~1\AppData\Local\Temp\WeChat Files\ce11a17298d7dfc4e488ddf4ccb5e2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650" y="1437338"/>
            <a:ext cx="5322180" cy="4404067"/>
          </a:xfrm>
          <a:prstGeom prst="rect">
            <a:avLst/>
          </a:prstGeom>
          <a:noFill/>
          <a:ln>
            <a:noFill/>
          </a:ln>
        </p:spPr>
      </p:pic>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评估结果</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18" name="矩形 17"/>
          <p:cNvSpPr/>
          <p:nvPr/>
        </p:nvSpPr>
        <p:spPr>
          <a:xfrm>
            <a:off x="2759549" y="1437338"/>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9" name="矩形 18"/>
          <p:cNvSpPr/>
          <p:nvPr/>
        </p:nvSpPr>
        <p:spPr>
          <a:xfrm>
            <a:off x="8202330" y="1437338"/>
            <a:ext cx="1708382" cy="469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76200">
                <a:solidFill>
                  <a:schemeClr val="tx1"/>
                </a:solidFill>
              </a:ln>
            </a:endParaRPr>
          </a:p>
        </p:txBody>
      </p:sp>
      <p:sp>
        <p:nvSpPr>
          <p:cNvPr id="13" name="Title 20"/>
          <p:cNvSpPr txBox="1"/>
          <p:nvPr/>
        </p:nvSpPr>
        <p:spPr>
          <a:xfrm>
            <a:off x="3114706" y="5920261"/>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方法一</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4" name="Title 20"/>
          <p:cNvSpPr txBox="1"/>
          <p:nvPr/>
        </p:nvSpPr>
        <p:spPr>
          <a:xfrm>
            <a:off x="8722835" y="5920261"/>
            <a:ext cx="998069" cy="46166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2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方法二</a:t>
            </a:r>
            <a:endParaRPr lang="en-US" altLang="zh-CN" sz="20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698444" y="2339459"/>
            <a:ext cx="2865971" cy="2712318"/>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结论</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1337936" y="1927415"/>
            <a:ext cx="2865971" cy="2712318"/>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239865" y="2108763"/>
            <a:ext cx="738664" cy="2640474"/>
          </a:xfrm>
          <a:prstGeom prst="rect">
            <a:avLst/>
          </a:prstGeom>
          <a:noFill/>
        </p:spPr>
        <p:txBody>
          <a:bodyPr vert="eaVert" wrap="square" rtlCol="0">
            <a:spAutoFit/>
          </a:bodyPr>
          <a:lstStyle/>
          <a:p>
            <a:r>
              <a:rPr lang="zh-CN" altLang="en-US" sz="3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结论</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113586" y="1550381"/>
            <a:ext cx="6197881" cy="1429970"/>
            <a:chOff x="4151262" y="1132241"/>
            <a:chExt cx="6197881" cy="1429970"/>
          </a:xfrm>
        </p:grpSpPr>
        <p:sp>
          <p:nvSpPr>
            <p:cNvPr id="12" name="矩形 11"/>
            <p:cNvSpPr/>
            <p:nvPr/>
          </p:nvSpPr>
          <p:spPr>
            <a:xfrm>
              <a:off x="4151262" y="1132241"/>
              <a:ext cx="1874456" cy="453926"/>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EC</a:t>
              </a:r>
              <a:r>
                <a:rPr lang="zh-CN" altLang="en-US" dirty="0" smtClean="0">
                  <a:latin typeface="微软雅黑" panose="020B0503020204020204" pitchFamily="34" charset="-122"/>
                  <a:ea typeface="微软雅黑" panose="020B0503020204020204" pitchFamily="34" charset="-122"/>
                </a:rPr>
                <a:t>指标</a:t>
              </a:r>
              <a:endParaRPr lang="zh-CN" altLang="en-US" dirty="0">
                <a:latin typeface="微软雅黑" panose="020B0503020204020204" pitchFamily="34" charset="-122"/>
                <a:ea typeface="微软雅黑" panose="020B0503020204020204" pitchFamily="34" charset="-122"/>
              </a:endParaRPr>
            </a:p>
          </p:txBody>
        </p:sp>
        <p:sp>
          <p:nvSpPr>
            <p:cNvPr id="13" name="Title 20"/>
            <p:cNvSpPr txBox="1"/>
            <p:nvPr/>
          </p:nvSpPr>
          <p:spPr>
            <a:xfrm>
              <a:off x="4151263" y="1780137"/>
              <a:ext cx="6197880" cy="7820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800" b="1" dirty="0">
                  <a:solidFill>
                    <a:srgbClr val="31A386"/>
                  </a:solidFill>
                  <a:latin typeface="微软雅黑" panose="020B0503020204020204" pitchFamily="34" charset="-122"/>
                  <a:ea typeface="微软雅黑" panose="020B0503020204020204" pitchFamily="34" charset="-122"/>
                  <a:cs typeface="+mn-ea"/>
                  <a:sym typeface="+mn-lt"/>
                </a:rPr>
                <a:t>从结果上看，在内容和风格为</a:t>
              </a:r>
              <a:r>
                <a:rPr lang="en-US" altLang="zh-CN" sz="1800" b="1" dirty="0">
                  <a:solidFill>
                    <a:srgbClr val="31A386"/>
                  </a:solidFill>
                  <a:latin typeface="微软雅黑" panose="020B0503020204020204" pitchFamily="34" charset="-122"/>
                  <a:ea typeface="微软雅黑" panose="020B0503020204020204" pitchFamily="34" charset="-122"/>
                  <a:cs typeface="+mn-ea"/>
                  <a:sym typeface="+mn-lt"/>
                </a:rPr>
                <a:t>1:2</a:t>
              </a:r>
              <a:r>
                <a:rPr lang="zh-CN" altLang="en-US" sz="1800" b="1" dirty="0">
                  <a:solidFill>
                    <a:srgbClr val="31A386"/>
                  </a:solidFill>
                  <a:latin typeface="微软雅黑" panose="020B0503020204020204" pitchFamily="34" charset="-122"/>
                  <a:ea typeface="微软雅黑" panose="020B0503020204020204" pitchFamily="34" charset="-122"/>
                  <a:cs typeface="+mn-ea"/>
                  <a:sym typeface="+mn-lt"/>
                </a:rPr>
                <a:t>时，基于</a:t>
              </a:r>
              <a:r>
                <a:rPr lang="en-US" altLang="zh-CN" sz="1800" b="1" dirty="0" err="1">
                  <a:solidFill>
                    <a:srgbClr val="31A386"/>
                  </a:solidFill>
                  <a:latin typeface="微软雅黑" panose="020B0503020204020204" pitchFamily="34" charset="-122"/>
                  <a:ea typeface="微软雅黑" panose="020B0503020204020204" pitchFamily="34" charset="-122"/>
                  <a:cs typeface="+mn-ea"/>
                  <a:sym typeface="+mn-lt"/>
                </a:rPr>
                <a:t>AdaIN</a:t>
              </a:r>
              <a:r>
                <a:rPr lang="zh-CN" altLang="en-US" sz="1800" b="1" dirty="0">
                  <a:solidFill>
                    <a:srgbClr val="31A386"/>
                  </a:solidFill>
                  <a:latin typeface="微软雅黑" panose="020B0503020204020204" pitchFamily="34" charset="-122"/>
                  <a:ea typeface="微软雅黑" panose="020B0503020204020204" pitchFamily="34" charset="-122"/>
                  <a:cs typeface="+mn-ea"/>
                  <a:sym typeface="+mn-lt"/>
                </a:rPr>
                <a:t>的风格迁移无论从内容上还是从风格有效性上看，都优于第一种方法。</a:t>
              </a:r>
              <a:endParaRPr lang="en-US" altLang="zh-CN" sz="1800" b="1" dirty="0">
                <a:solidFill>
                  <a:srgbClr val="31A386"/>
                </a:solidFill>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p:nvGrpSpPr>
        <p:grpSpPr>
          <a:xfrm>
            <a:off x="5113586" y="3521786"/>
            <a:ext cx="6197881" cy="1429970"/>
            <a:chOff x="4151262" y="1132241"/>
            <a:chExt cx="6197881" cy="1429970"/>
          </a:xfrm>
        </p:grpSpPr>
        <p:sp>
          <p:nvSpPr>
            <p:cNvPr id="15" name="矩形 14"/>
            <p:cNvSpPr/>
            <p:nvPr/>
          </p:nvSpPr>
          <p:spPr>
            <a:xfrm>
              <a:off x="4151262" y="1132241"/>
              <a:ext cx="1874456" cy="453926"/>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总结</a:t>
              </a:r>
              <a:endParaRPr lang="zh-CN" altLang="en-US" dirty="0">
                <a:latin typeface="微软雅黑" panose="020B0503020204020204" pitchFamily="34" charset="-122"/>
                <a:ea typeface="微软雅黑" panose="020B0503020204020204" pitchFamily="34" charset="-122"/>
              </a:endParaRPr>
            </a:p>
          </p:txBody>
        </p:sp>
        <p:sp>
          <p:nvSpPr>
            <p:cNvPr id="16" name="Title 20"/>
            <p:cNvSpPr txBox="1"/>
            <p:nvPr/>
          </p:nvSpPr>
          <p:spPr>
            <a:xfrm>
              <a:off x="4151263" y="1780137"/>
              <a:ext cx="6197880" cy="7820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800" b="1" dirty="0" smtClean="0">
                  <a:solidFill>
                    <a:srgbClr val="EBB866"/>
                  </a:solidFill>
                  <a:latin typeface="微软雅黑" panose="020B0503020204020204" pitchFamily="34" charset="-122"/>
                  <a:ea typeface="微软雅黑" panose="020B0503020204020204" pitchFamily="34" charset="-122"/>
                  <a:cs typeface="+mn-ea"/>
                  <a:sym typeface="+mn-lt"/>
                </a:rPr>
                <a:t>两种方法都支持任意的风格迁移，但是从速度、转换效果来说，第二种方法明显优于第一种方法。</a:t>
              </a:r>
              <a:endParaRPr lang="en-US" altLang="zh-CN" sz="1800" b="1" dirty="0">
                <a:solidFill>
                  <a:srgbClr val="EBB866"/>
                </a:solidFill>
                <a:latin typeface="微软雅黑" panose="020B0503020204020204" pitchFamily="34" charset="-122"/>
                <a:ea typeface="微软雅黑" panose="020B0503020204020204" pitchFamily="34" charset="-122"/>
                <a:cs typeface="+mn-ea"/>
                <a:sym typeface="+mn-lt"/>
              </a:endParaRPr>
            </a:p>
          </p:txBody>
        </p:sp>
      </p:grpSp>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936" y="2779485"/>
            <a:ext cx="1793494" cy="17645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6803944" y="5168218"/>
            <a:ext cx="692785" cy="659876"/>
          </a:xfrm>
          <a:prstGeom prst="rect">
            <a:avLst/>
          </a:prstGeom>
        </p:spPr>
      </p:pic>
      <p:pic>
        <p:nvPicPr>
          <p:cNvPr id="3" name="图片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86640">
            <a:off x="1278713" y="5333902"/>
            <a:ext cx="1066153" cy="1080998"/>
          </a:xfrm>
          <a:prstGeom prst="rect">
            <a:avLst/>
          </a:prstGeom>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486816">
            <a:off x="1036078" y="2133247"/>
            <a:ext cx="2219754" cy="2199389"/>
          </a:xfrm>
          <a:prstGeom prst="rect">
            <a:avLst/>
          </a:prstGeom>
        </p:spPr>
      </p:pic>
      <p:pic>
        <p:nvPicPr>
          <p:cNvPr id="5" name="图片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47106" y="4990821"/>
            <a:ext cx="1326925" cy="1247781"/>
          </a:xfrm>
          <a:prstGeom prst="rect">
            <a:avLst/>
          </a:prstGeom>
        </p:spPr>
      </p:pic>
      <p:pic>
        <p:nvPicPr>
          <p:cNvPr id="6" name="图片 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53045">
            <a:off x="9366401" y="2327627"/>
            <a:ext cx="973254" cy="1064976"/>
          </a:xfrm>
          <a:prstGeom prst="rect">
            <a:avLst/>
          </a:prstGeom>
        </p:spPr>
      </p:pic>
      <p:pic>
        <p:nvPicPr>
          <p:cNvPr id="7" name="图片 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96607">
            <a:off x="10608383" y="4064975"/>
            <a:ext cx="1376736" cy="1422568"/>
          </a:xfrm>
          <a:prstGeom prst="rect">
            <a:avLst/>
          </a:prstGeom>
        </p:spPr>
      </p:pic>
      <p:pic>
        <p:nvPicPr>
          <p:cNvPr id="8" name="图片 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76812">
            <a:off x="2151142" y="441466"/>
            <a:ext cx="1337228" cy="1297311"/>
          </a:xfrm>
          <a:prstGeom prst="rect">
            <a:avLst/>
          </a:prstGeom>
        </p:spPr>
      </p:pic>
      <p:pic>
        <p:nvPicPr>
          <p:cNvPr id="9" name="图片 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253283">
            <a:off x="3050348" y="4678086"/>
            <a:ext cx="1793494" cy="1764531"/>
          </a:xfrm>
          <a:prstGeom prst="rect">
            <a:avLst/>
          </a:prstGeom>
        </p:spPr>
      </p:pic>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5934483" y="827807"/>
            <a:ext cx="692785" cy="659876"/>
          </a:xfrm>
          <a:prstGeom prst="rect">
            <a:avLst/>
          </a:prstGeom>
        </p:spPr>
      </p:pic>
      <p:sp>
        <p:nvSpPr>
          <p:cNvPr id="11" name="任意多边形: 形状 10"/>
          <p:cNvSpPr/>
          <p:nvPr/>
        </p:nvSpPr>
        <p:spPr>
          <a:xfrm>
            <a:off x="0" y="1774599"/>
            <a:ext cx="12192000" cy="3671460"/>
          </a:xfrm>
          <a:custGeom>
            <a:avLst/>
            <a:gdLst>
              <a:gd name="connsiteX0" fmla="*/ 3548055 w 12192000"/>
              <a:gd name="connsiteY0" fmla="*/ 2890238 h 3671460"/>
              <a:gd name="connsiteX1" fmla="*/ 3375060 w 12192000"/>
              <a:gd name="connsiteY1" fmla="*/ 3063233 h 3671460"/>
              <a:gd name="connsiteX2" fmla="*/ 3548055 w 12192000"/>
              <a:gd name="connsiteY2" fmla="*/ 3236228 h 3671460"/>
              <a:gd name="connsiteX3" fmla="*/ 3721050 w 12192000"/>
              <a:gd name="connsiteY3" fmla="*/ 3063233 h 3671460"/>
              <a:gd name="connsiteX4" fmla="*/ 3548055 w 12192000"/>
              <a:gd name="connsiteY4" fmla="*/ 2890238 h 3671460"/>
              <a:gd name="connsiteX5" fmla="*/ 2776067 w 12192000"/>
              <a:gd name="connsiteY5" fmla="*/ 2890238 h 3671460"/>
              <a:gd name="connsiteX6" fmla="*/ 2603072 w 12192000"/>
              <a:gd name="connsiteY6" fmla="*/ 3063233 h 3671460"/>
              <a:gd name="connsiteX7" fmla="*/ 2776067 w 12192000"/>
              <a:gd name="connsiteY7" fmla="*/ 3236228 h 3671460"/>
              <a:gd name="connsiteX8" fmla="*/ 2949062 w 12192000"/>
              <a:gd name="connsiteY8" fmla="*/ 3063233 h 3671460"/>
              <a:gd name="connsiteX9" fmla="*/ 2776067 w 12192000"/>
              <a:gd name="connsiteY9" fmla="*/ 2890238 h 3671460"/>
              <a:gd name="connsiteX10" fmla="*/ 2004079 w 12192000"/>
              <a:gd name="connsiteY10" fmla="*/ 2890238 h 3671460"/>
              <a:gd name="connsiteX11" fmla="*/ 1831084 w 12192000"/>
              <a:gd name="connsiteY11" fmla="*/ 3063233 h 3671460"/>
              <a:gd name="connsiteX12" fmla="*/ 2004079 w 12192000"/>
              <a:gd name="connsiteY12" fmla="*/ 3236228 h 3671460"/>
              <a:gd name="connsiteX13" fmla="*/ 2177074 w 12192000"/>
              <a:gd name="connsiteY13" fmla="*/ 3063233 h 3671460"/>
              <a:gd name="connsiteX14" fmla="*/ 2004079 w 12192000"/>
              <a:gd name="connsiteY14" fmla="*/ 2890238 h 3671460"/>
              <a:gd name="connsiteX15" fmla="*/ 1232091 w 12192000"/>
              <a:gd name="connsiteY15" fmla="*/ 2890238 h 3671460"/>
              <a:gd name="connsiteX16" fmla="*/ 1059096 w 12192000"/>
              <a:gd name="connsiteY16" fmla="*/ 3063233 h 3671460"/>
              <a:gd name="connsiteX17" fmla="*/ 1232091 w 12192000"/>
              <a:gd name="connsiteY17" fmla="*/ 3236228 h 3671460"/>
              <a:gd name="connsiteX18" fmla="*/ 1405086 w 12192000"/>
              <a:gd name="connsiteY18" fmla="*/ 3063233 h 3671460"/>
              <a:gd name="connsiteX19" fmla="*/ 1232091 w 12192000"/>
              <a:gd name="connsiteY19" fmla="*/ 2890238 h 3671460"/>
              <a:gd name="connsiteX20" fmla="*/ 0 w 12192000"/>
              <a:gd name="connsiteY20" fmla="*/ 0 h 3671460"/>
              <a:gd name="connsiteX21" fmla="*/ 12192000 w 12192000"/>
              <a:gd name="connsiteY21" fmla="*/ 0 h 3671460"/>
              <a:gd name="connsiteX22" fmla="*/ 12192000 w 12192000"/>
              <a:gd name="connsiteY22" fmla="*/ 3671460 h 3671460"/>
              <a:gd name="connsiteX23" fmla="*/ 0 w 12192000"/>
              <a:gd name="connsiteY23" fmla="*/ 3671460 h 367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3671460">
                <a:moveTo>
                  <a:pt x="3548055" y="2890238"/>
                </a:moveTo>
                <a:cubicBezTo>
                  <a:pt x="3452512" y="2890238"/>
                  <a:pt x="3375060" y="2967690"/>
                  <a:pt x="3375060" y="3063233"/>
                </a:cubicBezTo>
                <a:cubicBezTo>
                  <a:pt x="3375060" y="3158776"/>
                  <a:pt x="3452512" y="3236228"/>
                  <a:pt x="3548055" y="3236228"/>
                </a:cubicBezTo>
                <a:cubicBezTo>
                  <a:pt x="3643598" y="3236228"/>
                  <a:pt x="3721050" y="3158776"/>
                  <a:pt x="3721050" y="3063233"/>
                </a:cubicBezTo>
                <a:cubicBezTo>
                  <a:pt x="3721050" y="2967690"/>
                  <a:pt x="3643598" y="2890238"/>
                  <a:pt x="3548055" y="2890238"/>
                </a:cubicBezTo>
                <a:close/>
                <a:moveTo>
                  <a:pt x="2776067" y="2890238"/>
                </a:moveTo>
                <a:cubicBezTo>
                  <a:pt x="2680524" y="2890238"/>
                  <a:pt x="2603072" y="2967690"/>
                  <a:pt x="2603072" y="3063233"/>
                </a:cubicBezTo>
                <a:cubicBezTo>
                  <a:pt x="2603072" y="3158776"/>
                  <a:pt x="2680524" y="3236228"/>
                  <a:pt x="2776067" y="3236228"/>
                </a:cubicBezTo>
                <a:cubicBezTo>
                  <a:pt x="2871610" y="3236228"/>
                  <a:pt x="2949062" y="3158776"/>
                  <a:pt x="2949062" y="3063233"/>
                </a:cubicBezTo>
                <a:cubicBezTo>
                  <a:pt x="2949062" y="2967690"/>
                  <a:pt x="2871610" y="2890238"/>
                  <a:pt x="2776067" y="2890238"/>
                </a:cubicBezTo>
                <a:close/>
                <a:moveTo>
                  <a:pt x="2004079" y="2890238"/>
                </a:moveTo>
                <a:cubicBezTo>
                  <a:pt x="1908536" y="2890238"/>
                  <a:pt x="1831084" y="2967690"/>
                  <a:pt x="1831084" y="3063233"/>
                </a:cubicBezTo>
                <a:cubicBezTo>
                  <a:pt x="1831084" y="3158776"/>
                  <a:pt x="1908536" y="3236228"/>
                  <a:pt x="2004079" y="3236228"/>
                </a:cubicBezTo>
                <a:cubicBezTo>
                  <a:pt x="2099622" y="3236228"/>
                  <a:pt x="2177074" y="3158776"/>
                  <a:pt x="2177074" y="3063233"/>
                </a:cubicBezTo>
                <a:cubicBezTo>
                  <a:pt x="2177074" y="2967690"/>
                  <a:pt x="2099622" y="2890238"/>
                  <a:pt x="2004079" y="2890238"/>
                </a:cubicBezTo>
                <a:close/>
                <a:moveTo>
                  <a:pt x="1232091" y="2890238"/>
                </a:moveTo>
                <a:cubicBezTo>
                  <a:pt x="1136548" y="2890238"/>
                  <a:pt x="1059096" y="2967690"/>
                  <a:pt x="1059096" y="3063233"/>
                </a:cubicBezTo>
                <a:cubicBezTo>
                  <a:pt x="1059096" y="3158776"/>
                  <a:pt x="1136548" y="3236228"/>
                  <a:pt x="1232091" y="3236228"/>
                </a:cubicBezTo>
                <a:cubicBezTo>
                  <a:pt x="1327634" y="3236228"/>
                  <a:pt x="1405086" y="3158776"/>
                  <a:pt x="1405086" y="3063233"/>
                </a:cubicBezTo>
                <a:cubicBezTo>
                  <a:pt x="1405086" y="2967690"/>
                  <a:pt x="1327634" y="2890238"/>
                  <a:pt x="1232091" y="2890238"/>
                </a:cubicBezTo>
                <a:close/>
                <a:moveTo>
                  <a:pt x="0" y="0"/>
                </a:moveTo>
                <a:lnTo>
                  <a:pt x="12192000" y="0"/>
                </a:lnTo>
                <a:lnTo>
                  <a:pt x="12192000" y="3671460"/>
                </a:lnTo>
                <a:lnTo>
                  <a:pt x="0" y="3671460"/>
                </a:lnTo>
                <a:close/>
              </a:path>
            </a:pathLst>
          </a:custGeom>
          <a:solidFill>
            <a:srgbClr val="31A386">
              <a:alpha val="8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884661" y="2839495"/>
            <a:ext cx="4992434" cy="1446550"/>
          </a:xfrm>
          <a:prstGeom prst="rect">
            <a:avLst/>
          </a:prstGeom>
          <a:noFill/>
        </p:spPr>
        <p:txBody>
          <a:bodyPr wrap="square" rtlCol="0">
            <a:spAutoFit/>
          </a:bodyPr>
          <a:lstStyle/>
          <a:p>
            <a:r>
              <a:rPr lang="zh-CN" altLang="en-US" sz="8800"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感谢观看</a:t>
            </a:r>
          </a:p>
        </p:txBody>
      </p:sp>
      <p:grpSp>
        <p:nvGrpSpPr>
          <p:cNvPr id="16" name="组合 15"/>
          <p:cNvGrpSpPr/>
          <p:nvPr/>
        </p:nvGrpSpPr>
        <p:grpSpPr>
          <a:xfrm>
            <a:off x="4098636" y="2300018"/>
            <a:ext cx="2615936" cy="345989"/>
            <a:chOff x="7030995" y="5782831"/>
            <a:chExt cx="2615936" cy="345989"/>
          </a:xfrm>
        </p:grpSpPr>
        <p:sp>
          <p:nvSpPr>
            <p:cNvPr id="17" name="椭圆 16"/>
            <p:cNvSpPr/>
            <p:nvPr/>
          </p:nvSpPr>
          <p:spPr>
            <a:xfrm>
              <a:off x="7030995" y="578283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787644" y="5782831"/>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544293" y="5782831"/>
              <a:ext cx="345989" cy="345989"/>
            </a:xfrm>
            <a:prstGeom prst="ellipse">
              <a:avLst/>
            </a:prstGeom>
            <a:solidFill>
              <a:srgbClr val="DC44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300942" y="5782831"/>
              <a:ext cx="345989" cy="345989"/>
            </a:xfrm>
            <a:prstGeom prst="ellipse">
              <a:avLst/>
            </a:prstGeom>
            <a:solidFill>
              <a:srgbClr val="68A4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53045">
            <a:off x="10332686" y="557632"/>
            <a:ext cx="1036022" cy="10649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par>
                                <p:cTn id="38" presetID="14" presetClass="entr" presetSubtype="1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87236" y="342900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9137074" y="0"/>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87236" y="1082563"/>
            <a:ext cx="6007146" cy="1015663"/>
          </a:xfrm>
          <a:prstGeom prst="rect">
            <a:avLst/>
          </a:prstGeom>
          <a:noFill/>
        </p:spPr>
        <p:txBody>
          <a:bodyPr wrap="square" rtlCol="0">
            <a:spAutoFit/>
          </a:bodyPr>
          <a:lstStyle/>
          <a:p>
            <a:r>
              <a:rPr lang="zh-CN" altLang="en-US" sz="60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背</a:t>
            </a:r>
            <a:r>
              <a:rPr lang="zh-CN" altLang="en-US" sz="4800" b="1" dirty="0" smtClean="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景</a:t>
            </a:r>
            <a:r>
              <a:rPr lang="zh-CN" altLang="en-US" sz="48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介绍</a:t>
            </a:r>
          </a:p>
        </p:txBody>
      </p:sp>
      <p:sp>
        <p:nvSpPr>
          <p:cNvPr id="5" name="文本框 4"/>
          <p:cNvSpPr txBox="1"/>
          <p:nvPr/>
        </p:nvSpPr>
        <p:spPr>
          <a:xfrm>
            <a:off x="3436509" y="2558177"/>
            <a:ext cx="5374399" cy="2584450"/>
          </a:xfrm>
          <a:prstGeom prst="rect">
            <a:avLst/>
          </a:prstGeom>
          <a:noFill/>
        </p:spPr>
        <p:txBody>
          <a:bodyPr vert="horz"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en-US" altLang="zh-CN" sz="1800" b="1" dirty="0" smtClean="0">
                <a:solidFill>
                  <a:srgbClr val="31A386"/>
                </a:solidFill>
                <a:latin typeface="微软雅黑" panose="020B0503020204020204" pitchFamily="34" charset="-122"/>
                <a:ea typeface="微软雅黑" panose="020B0503020204020204" pitchFamily="34" charset="-122"/>
              </a:rPr>
              <a:t>	</a:t>
            </a:r>
            <a:r>
              <a:rPr lang="zh-CN" altLang="en-US" sz="1800" b="1" dirty="0" smtClean="0">
                <a:solidFill>
                  <a:srgbClr val="31A386"/>
                </a:solidFill>
                <a:latin typeface="微软雅黑" panose="020B0503020204020204" pitchFamily="34" charset="-122"/>
                <a:ea typeface="微软雅黑" panose="020B0503020204020204" pitchFamily="34" charset="-122"/>
              </a:rPr>
              <a:t>图像</a:t>
            </a:r>
            <a:r>
              <a:rPr lang="zh-CN" altLang="en-US" sz="1800" b="1" dirty="0">
                <a:solidFill>
                  <a:srgbClr val="31A386"/>
                </a:solidFill>
                <a:latin typeface="微软雅黑" panose="020B0503020204020204" pitchFamily="34" charset="-122"/>
                <a:ea typeface="微软雅黑" panose="020B0503020204020204" pitchFamily="34" charset="-122"/>
              </a:rPr>
              <a:t>风格迁移在非真实感图形学</a:t>
            </a:r>
            <a:r>
              <a:rPr lang="zh-CN" altLang="en-US" sz="1800" b="1" dirty="0" smtClean="0">
                <a:solidFill>
                  <a:srgbClr val="31A386"/>
                </a:solidFill>
                <a:latin typeface="微软雅黑" panose="020B0503020204020204" pitchFamily="34" charset="-122"/>
                <a:ea typeface="微软雅黑" panose="020B0503020204020204" pitchFamily="34" charset="-122"/>
              </a:rPr>
              <a:t>领域能模拟的风格非常有限，而在视觉领域，风格图被看成一种纹理，没有考虑语义信息，结果不尽人意。</a:t>
            </a:r>
            <a:endParaRPr lang="en-US" altLang="zh-CN" sz="1800" b="1" dirty="0" smtClean="0">
              <a:solidFill>
                <a:srgbClr val="31A386"/>
              </a:solidFill>
              <a:latin typeface="微软雅黑" panose="020B0503020204020204" pitchFamily="34" charset="-122"/>
              <a:ea typeface="微软雅黑" panose="020B0503020204020204" pitchFamily="34" charset="-122"/>
            </a:endParaRPr>
          </a:p>
          <a:p>
            <a:pPr algn="just">
              <a:lnSpc>
                <a:spcPct val="150000"/>
              </a:lnSpc>
            </a:pPr>
            <a:r>
              <a:rPr lang="en-US" altLang="zh-CN" sz="1800" b="1" dirty="0">
                <a:solidFill>
                  <a:srgbClr val="31A386"/>
                </a:solidFill>
                <a:latin typeface="微软雅黑" panose="020B0503020204020204" pitchFamily="34" charset="-122"/>
                <a:ea typeface="微软雅黑" panose="020B0503020204020204" pitchFamily="34" charset="-122"/>
              </a:rPr>
              <a:t>	</a:t>
            </a:r>
            <a:r>
              <a:rPr lang="zh-CN" altLang="en-US" sz="1800" b="1" dirty="0" smtClean="0">
                <a:solidFill>
                  <a:srgbClr val="31A386"/>
                </a:solidFill>
                <a:latin typeface="微软雅黑" panose="020B0503020204020204" pitchFamily="34" charset="-122"/>
                <a:ea typeface="微软雅黑" panose="020B0503020204020204" pitchFamily="34" charset="-122"/>
              </a:rPr>
              <a:t>在两个领域提及的方法都不适合大规模落地。随着神经网络深度学习的发展，图像风格迁移获得快速的发展，取得不错的效果。</a:t>
            </a:r>
            <a:endParaRPr lang="zh-CN" altLang="en-US" sz="1800" b="1" dirty="0">
              <a:solidFill>
                <a:srgbClr val="31A38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4172" y="4558335"/>
            <a:ext cx="1793494" cy="1764531"/>
          </a:xfrm>
          <a:prstGeom prst="rect">
            <a:avLst/>
          </a:prstGeom>
        </p:spPr>
      </p:pic>
      <p:grpSp>
        <p:nvGrpSpPr>
          <p:cNvPr id="7" name="组合 6"/>
          <p:cNvGrpSpPr/>
          <p:nvPr/>
        </p:nvGrpSpPr>
        <p:grpSpPr>
          <a:xfrm>
            <a:off x="4825447" y="1541504"/>
            <a:ext cx="2615936" cy="345989"/>
            <a:chOff x="7030995" y="5782831"/>
            <a:chExt cx="2615936" cy="345989"/>
          </a:xfrm>
        </p:grpSpPr>
        <p:sp>
          <p:nvSpPr>
            <p:cNvPr id="8" name="椭圆 7"/>
            <p:cNvSpPr/>
            <p:nvPr/>
          </p:nvSpPr>
          <p:spPr>
            <a:xfrm>
              <a:off x="7030995" y="578283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87644" y="5782831"/>
              <a:ext cx="345989" cy="345989"/>
            </a:xfrm>
            <a:prstGeom prst="ellipse">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544293" y="5782831"/>
              <a:ext cx="345989" cy="345989"/>
            </a:xfrm>
            <a:prstGeom prst="ellipse">
              <a:avLst/>
            </a:prstGeom>
            <a:solidFill>
              <a:srgbClr val="DC444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300942" y="5782831"/>
              <a:ext cx="345989" cy="345989"/>
            </a:xfrm>
            <a:prstGeom prst="ellipse">
              <a:avLst/>
            </a:prstGeom>
            <a:solidFill>
              <a:srgbClr val="68A4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11727" y="311729"/>
            <a:ext cx="3666802" cy="688628"/>
            <a:chOff x="311727" y="311729"/>
            <a:chExt cx="3666802" cy="688628"/>
          </a:xfrm>
        </p:grpSpPr>
        <p:grpSp>
          <p:nvGrpSpPr>
            <p:cNvPr id="5" name="组合 4"/>
            <p:cNvGrpSpPr/>
            <p:nvPr/>
          </p:nvGrpSpPr>
          <p:grpSpPr>
            <a:xfrm>
              <a:off x="311727" y="311729"/>
              <a:ext cx="997527" cy="618990"/>
              <a:chOff x="2265218" y="0"/>
              <a:chExt cx="2583872" cy="4675908"/>
            </a:xfrm>
          </p:grpSpPr>
          <p:sp>
            <p:nvSpPr>
              <p:cNvPr id="2" name="矩形 1"/>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矩形 5"/>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选题意义</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13" name="组合 12"/>
          <p:cNvGrpSpPr/>
          <p:nvPr/>
        </p:nvGrpSpPr>
        <p:grpSpPr>
          <a:xfrm>
            <a:off x="1731963" y="1982788"/>
            <a:ext cx="1585912" cy="1846262"/>
            <a:chOff x="1731963" y="1982788"/>
            <a:chExt cx="1585912" cy="1846262"/>
          </a:xfrm>
        </p:grpSpPr>
        <p:sp>
          <p:nvSpPr>
            <p:cNvPr id="8" name="Freeform 61"/>
            <p:cNvSpPr>
              <a:spLocks noEditPoints="1"/>
            </p:cNvSpPr>
            <p:nvPr/>
          </p:nvSpPr>
          <p:spPr bwMode="auto">
            <a:xfrm>
              <a:off x="2188848" y="2357905"/>
              <a:ext cx="671524" cy="527394"/>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9" name="Group 5"/>
            <p:cNvGrpSpPr/>
            <p:nvPr/>
          </p:nvGrpSpPr>
          <p:grpSpPr bwMode="auto">
            <a:xfrm>
              <a:off x="1731963" y="1982788"/>
              <a:ext cx="1585912" cy="1846262"/>
              <a:chOff x="1732158" y="1983171"/>
              <a:chExt cx="1586048" cy="1845225"/>
            </a:xfrm>
          </p:grpSpPr>
          <p:sp>
            <p:nvSpPr>
              <p:cNvPr id="10" name="Freeform 4"/>
              <p:cNvSpPr/>
              <p:nvPr/>
            </p:nvSpPr>
            <p:spPr>
              <a:xfrm rot="16200000">
                <a:off x="1649374" y="2159564"/>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31A386">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11" name="Freeform 6"/>
              <p:cNvSpPr/>
              <p:nvPr/>
            </p:nvSpPr>
            <p:spPr>
              <a:xfrm rot="16200000">
                <a:off x="1649374" y="2065955"/>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12" name="Freeform 61"/>
              <p:cNvSpPr>
                <a:spLocks noEditPoints="1"/>
              </p:cNvSpPr>
              <p:nvPr/>
            </p:nvSpPr>
            <p:spPr bwMode="auto">
              <a:xfrm>
                <a:off x="2189082" y="2358077"/>
                <a:ext cx="671582" cy="527098"/>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grpSp>
        <p:nvGrpSpPr>
          <p:cNvPr id="14" name="组合 13"/>
          <p:cNvGrpSpPr/>
          <p:nvPr/>
        </p:nvGrpSpPr>
        <p:grpSpPr>
          <a:xfrm>
            <a:off x="5226844" y="1982788"/>
            <a:ext cx="1585912" cy="1846262"/>
            <a:chOff x="1731963" y="1982788"/>
            <a:chExt cx="1585912" cy="1846262"/>
          </a:xfrm>
        </p:grpSpPr>
        <p:sp>
          <p:nvSpPr>
            <p:cNvPr id="15" name="Freeform 61"/>
            <p:cNvSpPr>
              <a:spLocks noEditPoints="1"/>
            </p:cNvSpPr>
            <p:nvPr/>
          </p:nvSpPr>
          <p:spPr bwMode="auto">
            <a:xfrm>
              <a:off x="2188848" y="2357905"/>
              <a:ext cx="671524" cy="527394"/>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16" name="Group 5"/>
            <p:cNvGrpSpPr/>
            <p:nvPr/>
          </p:nvGrpSpPr>
          <p:grpSpPr bwMode="auto">
            <a:xfrm>
              <a:off x="1731963" y="1982788"/>
              <a:ext cx="1585912" cy="1846262"/>
              <a:chOff x="1732158" y="1983171"/>
              <a:chExt cx="1586048" cy="1845225"/>
            </a:xfrm>
          </p:grpSpPr>
          <p:sp>
            <p:nvSpPr>
              <p:cNvPr id="17" name="Freeform 4"/>
              <p:cNvSpPr/>
              <p:nvPr/>
            </p:nvSpPr>
            <p:spPr>
              <a:xfrm rot="16200000">
                <a:off x="1649374" y="2159564"/>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31A386">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18" name="Freeform 6"/>
              <p:cNvSpPr/>
              <p:nvPr/>
            </p:nvSpPr>
            <p:spPr>
              <a:xfrm rot="16200000">
                <a:off x="1649374" y="2065955"/>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19" name="Freeform 61"/>
              <p:cNvSpPr>
                <a:spLocks noEditPoints="1"/>
              </p:cNvSpPr>
              <p:nvPr/>
            </p:nvSpPr>
            <p:spPr bwMode="auto">
              <a:xfrm>
                <a:off x="2189082" y="2358077"/>
                <a:ext cx="671582" cy="527098"/>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grpSp>
        <p:nvGrpSpPr>
          <p:cNvPr id="20" name="组合 19"/>
          <p:cNvGrpSpPr/>
          <p:nvPr/>
        </p:nvGrpSpPr>
        <p:grpSpPr>
          <a:xfrm>
            <a:off x="8721725" y="1982788"/>
            <a:ext cx="1585912" cy="1846262"/>
            <a:chOff x="1731963" y="1982788"/>
            <a:chExt cx="1585912" cy="1846262"/>
          </a:xfrm>
        </p:grpSpPr>
        <p:sp>
          <p:nvSpPr>
            <p:cNvPr id="21" name="Freeform 61"/>
            <p:cNvSpPr>
              <a:spLocks noEditPoints="1"/>
            </p:cNvSpPr>
            <p:nvPr/>
          </p:nvSpPr>
          <p:spPr bwMode="auto">
            <a:xfrm>
              <a:off x="2188848" y="2357905"/>
              <a:ext cx="671524" cy="527394"/>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22" name="Group 5"/>
            <p:cNvGrpSpPr/>
            <p:nvPr/>
          </p:nvGrpSpPr>
          <p:grpSpPr bwMode="auto">
            <a:xfrm>
              <a:off x="1731963" y="1982788"/>
              <a:ext cx="1585912" cy="1846262"/>
              <a:chOff x="1732158" y="1983171"/>
              <a:chExt cx="1586048" cy="1845225"/>
            </a:xfrm>
          </p:grpSpPr>
          <p:sp>
            <p:nvSpPr>
              <p:cNvPr id="23" name="Freeform 4"/>
              <p:cNvSpPr/>
              <p:nvPr/>
            </p:nvSpPr>
            <p:spPr>
              <a:xfrm rot="16200000">
                <a:off x="1649374" y="2159564"/>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31A386">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24" name="Freeform 6"/>
              <p:cNvSpPr/>
              <p:nvPr/>
            </p:nvSpPr>
            <p:spPr>
              <a:xfrm rot="16200000">
                <a:off x="1649374" y="2065955"/>
                <a:ext cx="1751616" cy="158604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EBB8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dirty="0">
                  <a:cs typeface="+mn-ea"/>
                  <a:sym typeface="+mn-lt"/>
                </a:endParaRPr>
              </a:p>
            </p:txBody>
          </p:sp>
          <p:sp>
            <p:nvSpPr>
              <p:cNvPr id="25" name="Freeform 61"/>
              <p:cNvSpPr>
                <a:spLocks noEditPoints="1"/>
              </p:cNvSpPr>
              <p:nvPr/>
            </p:nvSpPr>
            <p:spPr bwMode="auto">
              <a:xfrm>
                <a:off x="2189082" y="2358077"/>
                <a:ext cx="671582" cy="527098"/>
              </a:xfrm>
              <a:custGeom>
                <a:avLst/>
                <a:gdLst>
                  <a:gd name="T0" fmla="*/ 316784 w 106"/>
                  <a:gd name="T1" fmla="*/ 69856 h 83"/>
                  <a:gd name="T2" fmla="*/ 323120 w 106"/>
                  <a:gd name="T3" fmla="*/ 69856 h 83"/>
                  <a:gd name="T4" fmla="*/ 323120 w 106"/>
                  <a:gd name="T5" fmla="*/ 273075 h 83"/>
                  <a:gd name="T6" fmla="*/ 120378 w 106"/>
                  <a:gd name="T7" fmla="*/ 171466 h 83"/>
                  <a:gd name="T8" fmla="*/ 120378 w 106"/>
                  <a:gd name="T9" fmla="*/ 165115 h 83"/>
                  <a:gd name="T10" fmla="*/ 348462 w 106"/>
                  <a:gd name="T11" fmla="*/ 266724 h 83"/>
                  <a:gd name="T12" fmla="*/ 354798 w 106"/>
                  <a:gd name="T13" fmla="*/ 273075 h 83"/>
                  <a:gd name="T14" fmla="*/ 551204 w 106"/>
                  <a:gd name="T15" fmla="*/ 171466 h 83"/>
                  <a:gd name="T16" fmla="*/ 354798 w 106"/>
                  <a:gd name="T17" fmla="*/ 69856 h 83"/>
                  <a:gd name="T18" fmla="*/ 348462 w 106"/>
                  <a:gd name="T19" fmla="*/ 69856 h 83"/>
                  <a:gd name="T20" fmla="*/ 95035 w 106"/>
                  <a:gd name="T21" fmla="*/ 184167 h 83"/>
                  <a:gd name="T22" fmla="*/ 6336 w 106"/>
                  <a:gd name="T23" fmla="*/ 222270 h 83"/>
                  <a:gd name="T24" fmla="*/ 6336 w 106"/>
                  <a:gd name="T25" fmla="*/ 234971 h 83"/>
                  <a:gd name="T26" fmla="*/ 215413 w 106"/>
                  <a:gd name="T27" fmla="*/ 336581 h 83"/>
                  <a:gd name="T28" fmla="*/ 304113 w 106"/>
                  <a:gd name="T29" fmla="*/ 292127 h 83"/>
                  <a:gd name="T30" fmla="*/ 665246 w 106"/>
                  <a:gd name="T31" fmla="*/ 101609 h 83"/>
                  <a:gd name="T32" fmla="*/ 665246 w 106"/>
                  <a:gd name="T33" fmla="*/ 114310 h 83"/>
                  <a:gd name="T34" fmla="*/ 576547 w 106"/>
                  <a:gd name="T35" fmla="*/ 158764 h 83"/>
                  <a:gd name="T36" fmla="*/ 367469 w 106"/>
                  <a:gd name="T37" fmla="*/ 50805 h 83"/>
                  <a:gd name="T38" fmla="*/ 456169 w 106"/>
                  <a:gd name="T39" fmla="*/ 0 h 83"/>
                  <a:gd name="T40" fmla="*/ 665246 w 106"/>
                  <a:gd name="T41" fmla="*/ 101609 h 83"/>
                  <a:gd name="T42" fmla="*/ 671582 w 106"/>
                  <a:gd name="T43" fmla="*/ 228621 h 83"/>
                  <a:gd name="T44" fmla="*/ 456169 w 106"/>
                  <a:gd name="T45" fmla="*/ 336581 h 83"/>
                  <a:gd name="T46" fmla="*/ 367469 w 106"/>
                  <a:gd name="T47" fmla="*/ 298477 h 83"/>
                  <a:gd name="T48" fmla="*/ 367469 w 106"/>
                  <a:gd name="T49" fmla="*/ 285776 h 83"/>
                  <a:gd name="T50" fmla="*/ 582882 w 106"/>
                  <a:gd name="T51" fmla="*/ 184167 h 83"/>
                  <a:gd name="T52" fmla="*/ 304113 w 106"/>
                  <a:gd name="T53" fmla="*/ 44454 h 83"/>
                  <a:gd name="T54" fmla="*/ 209077 w 106"/>
                  <a:gd name="T55" fmla="*/ 0 h 83"/>
                  <a:gd name="T56" fmla="*/ 0 w 106"/>
                  <a:gd name="T57" fmla="*/ 107960 h 83"/>
                  <a:gd name="T58" fmla="*/ 88700 w 106"/>
                  <a:gd name="T59" fmla="*/ 158764 h 83"/>
                  <a:gd name="T60" fmla="*/ 304113 w 106"/>
                  <a:gd name="T61" fmla="*/ 57155 h 83"/>
                  <a:gd name="T62" fmla="*/ 304113 w 106"/>
                  <a:gd name="T63" fmla="*/ 44454 h 83"/>
                  <a:gd name="T64" fmla="*/ 348462 w 106"/>
                  <a:gd name="T65" fmla="*/ 520747 h 83"/>
                  <a:gd name="T66" fmla="*/ 354798 w 106"/>
                  <a:gd name="T67" fmla="*/ 527098 h 83"/>
                  <a:gd name="T68" fmla="*/ 570211 w 106"/>
                  <a:gd name="T69" fmla="*/ 412788 h 83"/>
                  <a:gd name="T70" fmla="*/ 563875 w 106"/>
                  <a:gd name="T71" fmla="*/ 311178 h 83"/>
                  <a:gd name="T72" fmla="*/ 462505 w 106"/>
                  <a:gd name="T73" fmla="*/ 361983 h 83"/>
                  <a:gd name="T74" fmla="*/ 456169 w 106"/>
                  <a:gd name="T75" fmla="*/ 361983 h 83"/>
                  <a:gd name="T76" fmla="*/ 354798 w 106"/>
                  <a:gd name="T77" fmla="*/ 311178 h 83"/>
                  <a:gd name="T78" fmla="*/ 348462 w 106"/>
                  <a:gd name="T79" fmla="*/ 317529 h 83"/>
                  <a:gd name="T80" fmla="*/ 107707 w 106"/>
                  <a:gd name="T81" fmla="*/ 311178 h 83"/>
                  <a:gd name="T82" fmla="*/ 209077 w 106"/>
                  <a:gd name="T83" fmla="*/ 361983 h 83"/>
                  <a:gd name="T84" fmla="*/ 316784 w 106"/>
                  <a:gd name="T85" fmla="*/ 311178 h 83"/>
                  <a:gd name="T86" fmla="*/ 323120 w 106"/>
                  <a:gd name="T87" fmla="*/ 317529 h 83"/>
                  <a:gd name="T88" fmla="*/ 323120 w 106"/>
                  <a:gd name="T89" fmla="*/ 527098 h 83"/>
                  <a:gd name="T90" fmla="*/ 107707 w 106"/>
                  <a:gd name="T91" fmla="*/ 419138 h 83"/>
                  <a:gd name="T92" fmla="*/ 101371 w 106"/>
                  <a:gd name="T93" fmla="*/ 31752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grpSp>
      <p:grpSp>
        <p:nvGrpSpPr>
          <p:cNvPr id="29" name="组合 28"/>
          <p:cNvGrpSpPr/>
          <p:nvPr/>
        </p:nvGrpSpPr>
        <p:grpSpPr>
          <a:xfrm>
            <a:off x="1237996" y="4016844"/>
            <a:ext cx="2573227" cy="2509828"/>
            <a:chOff x="1217327" y="4016844"/>
            <a:chExt cx="2573227" cy="2509828"/>
          </a:xfrm>
        </p:grpSpPr>
        <p:sp>
          <p:nvSpPr>
            <p:cNvPr id="26" name="Title 20"/>
            <p:cNvSpPr txBox="1"/>
            <p:nvPr/>
          </p:nvSpPr>
          <p:spPr>
            <a:xfrm>
              <a:off x="1258665" y="4587680"/>
              <a:ext cx="2531889" cy="1938992"/>
            </a:xfrm>
            <a:prstGeom prst="rect">
              <a:avLst/>
            </a:prstGeom>
            <a:effectLst/>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图像风格迁移可以用于图像美化</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，可以</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用于图像修复、用于给漫画草图上色等。最常见的应用是</a:t>
              </a:r>
              <a:r>
                <a:rPr lang="en-US" altLang="zh-CN" sz="1400" b="1" dirty="0" err="1">
                  <a:solidFill>
                    <a:srgbClr val="31A386"/>
                  </a:solidFill>
                  <a:latin typeface="微软雅黑" panose="020B0503020204020204" pitchFamily="34" charset="-122"/>
                  <a:ea typeface="微软雅黑" panose="020B0503020204020204" pitchFamily="34" charset="-122"/>
                  <a:cs typeface="+mn-ea"/>
                  <a:sym typeface="+mn-lt"/>
                </a:rPr>
                <a:t>Prisma</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，这是免费提供基于深度学习的图像风格迁移服务的</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App</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7" name="椭圆 26"/>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633912" y="40168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图像处理</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920812" y="4035371"/>
            <a:ext cx="2573227" cy="1825410"/>
            <a:chOff x="1217327" y="4016844"/>
            <a:chExt cx="2573227" cy="1825410"/>
          </a:xfrm>
        </p:grpSpPr>
        <p:sp>
          <p:nvSpPr>
            <p:cNvPr id="31" name="Title 20"/>
            <p:cNvSpPr txBox="1"/>
            <p:nvPr/>
          </p:nvSpPr>
          <p:spPr>
            <a:xfrm>
              <a:off x="1258665" y="4587680"/>
              <a:ext cx="2531889" cy="125457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图像风格迁移也可以在艺术绘画创作、建筑艺术设计、服装艺术设计等场景中充当有效的辅助工具。</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32" name="椭圆 31"/>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633912" y="40168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风格设计</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8228379" y="3996359"/>
            <a:ext cx="2573227" cy="1502245"/>
            <a:chOff x="1217327" y="4016844"/>
            <a:chExt cx="2573227" cy="1502245"/>
          </a:xfrm>
        </p:grpSpPr>
        <p:sp>
          <p:nvSpPr>
            <p:cNvPr id="35" name="Title 20"/>
            <p:cNvSpPr txBox="1"/>
            <p:nvPr/>
          </p:nvSpPr>
          <p:spPr>
            <a:xfrm>
              <a:off x="1258665" y="4587680"/>
              <a:ext cx="2531889"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可以将图像风格迁移技术用于影视特效技术的创作，用于对电影进行风格化等。</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633912" y="4016844"/>
              <a:ext cx="1781393"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视频处理</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任意多边形 21"/>
          <p:cNvSpPr>
            <a:spLocks noChangeArrowheads="1"/>
          </p:cNvSpPr>
          <p:nvPr>
            <p:custDataLst>
              <p:tags r:id="rId1"/>
            </p:custDataLst>
          </p:nvPr>
        </p:nvSpPr>
        <p:spPr bwMode="auto">
          <a:xfrm rot="19800000">
            <a:off x="6630793" y="-2467811"/>
            <a:ext cx="2998528" cy="12541074"/>
          </a:xfrm>
          <a:custGeom>
            <a:avLst/>
            <a:gdLst>
              <a:gd name="T0" fmla="*/ 0 w 2026880"/>
              <a:gd name="T1" fmla="*/ 0 h 6399694"/>
              <a:gd name="T2" fmla="*/ 2027594 w 2026880"/>
              <a:gd name="T3" fmla="*/ 1170044 h 6399694"/>
              <a:gd name="T4" fmla="*/ 2027594 w 2026880"/>
              <a:gd name="T5" fmla="*/ 5228688 h 6399694"/>
              <a:gd name="T6" fmla="*/ 0 w 2026880"/>
              <a:gd name="T7" fmla="*/ 6398732 h 6399694"/>
              <a:gd name="T8" fmla="*/ 0 60000 65536"/>
              <a:gd name="T9" fmla="*/ 0 60000 65536"/>
              <a:gd name="T10" fmla="*/ 0 60000 65536"/>
              <a:gd name="T11" fmla="*/ 0 60000 65536"/>
              <a:gd name="T12" fmla="*/ 0 w 2026880"/>
              <a:gd name="T13" fmla="*/ 0 h 6399694"/>
              <a:gd name="T14" fmla="*/ 2026880 w 2026880"/>
              <a:gd name="T15" fmla="*/ 6399694 h 6399694"/>
              <a:gd name="connsiteX0" fmla="*/ 66713 w 2093593"/>
              <a:gd name="connsiteY0" fmla="*/ 0 h 8649033"/>
              <a:gd name="connsiteX1" fmla="*/ 2093593 w 2093593"/>
              <a:gd name="connsiteY1" fmla="*/ 1170220 h 8649033"/>
              <a:gd name="connsiteX2" fmla="*/ 2093593 w 2093593"/>
              <a:gd name="connsiteY2" fmla="*/ 5229474 h 8649033"/>
              <a:gd name="connsiteX3" fmla="*/ 0 w 2093593"/>
              <a:gd name="connsiteY3" fmla="*/ 8649033 h 8649033"/>
              <a:gd name="connsiteX4" fmla="*/ 66713 w 2093593"/>
              <a:gd name="connsiteY4" fmla="*/ 0 h 8649033"/>
              <a:gd name="connsiteX0-1" fmla="*/ 66713 w 2175469"/>
              <a:gd name="connsiteY0-2" fmla="*/ 0 h 9126529"/>
              <a:gd name="connsiteX1-3" fmla="*/ 2093593 w 2175469"/>
              <a:gd name="connsiteY1-4" fmla="*/ 1170220 h 9126529"/>
              <a:gd name="connsiteX2-5" fmla="*/ 2175469 w 2175469"/>
              <a:gd name="connsiteY2-6" fmla="*/ 9126529 h 9126529"/>
              <a:gd name="connsiteX3-7" fmla="*/ 0 w 2175469"/>
              <a:gd name="connsiteY3-8" fmla="*/ 8649033 h 9126529"/>
              <a:gd name="connsiteX4-9" fmla="*/ 66713 w 2175469"/>
              <a:gd name="connsiteY4-10" fmla="*/ 0 h 9126529"/>
              <a:gd name="connsiteX0-11" fmla="*/ 72818 w 2181574"/>
              <a:gd name="connsiteY0-12" fmla="*/ 0 h 9126529"/>
              <a:gd name="connsiteX1-13" fmla="*/ 2099698 w 2181574"/>
              <a:gd name="connsiteY1-14" fmla="*/ 1170220 h 9126529"/>
              <a:gd name="connsiteX2-15" fmla="*/ 2181574 w 2181574"/>
              <a:gd name="connsiteY2-16" fmla="*/ 9126529 h 9126529"/>
              <a:gd name="connsiteX3-17" fmla="*/ 0 w 2181574"/>
              <a:gd name="connsiteY3-18" fmla="*/ 7897552 h 9126529"/>
              <a:gd name="connsiteX4-19" fmla="*/ 72818 w 2181574"/>
              <a:gd name="connsiteY4-20" fmla="*/ 0 h 91265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81574" h="9126529">
                <a:moveTo>
                  <a:pt x="72818" y="0"/>
                </a:moveTo>
                <a:lnTo>
                  <a:pt x="2099698" y="1170220"/>
                </a:lnTo>
                <a:lnTo>
                  <a:pt x="2181574" y="9126529"/>
                </a:lnTo>
                <a:lnTo>
                  <a:pt x="0" y="7897552"/>
                </a:lnTo>
                <a:lnTo>
                  <a:pt x="72818" y="0"/>
                </a:lnTo>
                <a:close/>
              </a:path>
            </a:pathLst>
          </a:custGeom>
          <a:solidFill>
            <a:srgbClr val="31A386"/>
          </a:solidFill>
          <a:ln>
            <a:noFill/>
          </a:ln>
          <a:effectLst>
            <a:outerShdw blurRad="50800" dist="38100" dir="2700000" algn="tl" rotWithShape="0">
              <a:prstClr val="black">
                <a:alpha val="40000"/>
              </a:prstClr>
            </a:outerShdw>
          </a:effectLst>
        </p:spPr>
        <p:txBody>
          <a:bodyPr anchor="ctr"/>
          <a:lstStyle/>
          <a:p>
            <a:endParaRPr lang="zh-CN" altLang="en-US" dirty="0">
              <a:cs typeface="+mn-ea"/>
              <a:sym typeface="+mn-lt"/>
            </a:endParaRPr>
          </a:p>
        </p:txBody>
      </p:sp>
      <p:sp>
        <p:nvSpPr>
          <p:cNvPr id="5" name="文本框 4"/>
          <p:cNvSpPr txBox="1"/>
          <p:nvPr/>
        </p:nvSpPr>
        <p:spPr>
          <a:xfrm>
            <a:off x="2416786" y="1809840"/>
            <a:ext cx="2559202" cy="2215991"/>
          </a:xfrm>
          <a:prstGeom prst="rect">
            <a:avLst/>
          </a:prstGeom>
          <a:noFill/>
        </p:spPr>
        <p:txBody>
          <a:bodyPr wrap="square" rtlCol="0">
            <a:spAutoFit/>
          </a:bodyPr>
          <a:lstStyle/>
          <a:p>
            <a:r>
              <a:rPr lang="en-US" altLang="zh-CN" sz="13800" b="1" dirty="0">
                <a:solidFill>
                  <a:srgbClr val="31A386"/>
                </a:solidFill>
                <a:effectLst>
                  <a:outerShdw blurRad="38100" dist="38100" dir="2700000" algn="tl">
                    <a:srgbClr val="000000">
                      <a:alpha val="43137"/>
                    </a:srgbClr>
                  </a:outerShdw>
                </a:effectLst>
                <a:latin typeface="Agency FB" panose="020B0503020202020204" pitchFamily="34" charset="0"/>
              </a:rPr>
              <a:t>02</a:t>
            </a:r>
            <a:endParaRPr lang="zh-CN" altLang="en-US" sz="13800" b="1" dirty="0">
              <a:solidFill>
                <a:srgbClr val="31A386"/>
              </a:solidFill>
              <a:effectLst>
                <a:outerShdw blurRad="38100" dist="38100" dir="2700000" algn="tl">
                  <a:srgbClr val="000000">
                    <a:alpha val="43137"/>
                  </a:srgbClr>
                </a:outerShdw>
              </a:effectLst>
              <a:latin typeface="Agency FB" panose="020B0503020202020204" pitchFamily="34" charset="0"/>
            </a:endParaRPr>
          </a:p>
        </p:txBody>
      </p:sp>
      <p:sp>
        <p:nvSpPr>
          <p:cNvPr id="6" name="矩形 5"/>
          <p:cNvSpPr/>
          <p:nvPr/>
        </p:nvSpPr>
        <p:spPr>
          <a:xfrm>
            <a:off x="2951912" y="4025831"/>
            <a:ext cx="3619799" cy="769441"/>
          </a:xfrm>
          <a:prstGeom prst="rect">
            <a:avLst/>
          </a:prstGeom>
        </p:spPr>
        <p:txBody>
          <a:bodyPr wrap="square">
            <a:spAutoFit/>
          </a:bodyPr>
          <a:lstStyle/>
          <a:p>
            <a:pPr fontAlgn="auto">
              <a:spcBef>
                <a:spcPts val="0"/>
              </a:spcBef>
              <a:spcAft>
                <a:spcPts val="0"/>
              </a:spcAft>
            </a:pPr>
            <a:r>
              <a:rPr lang="zh-CN" altLang="en-US"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相关方法</a:t>
            </a:r>
            <a:endParaRPr lang="en-US" altLang="zh-CN" sz="4400" b="1" dirty="0">
              <a:solidFill>
                <a:srgbClr val="31A386"/>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4" name="文本框 3"/>
          <p:cNvSpPr txBox="1"/>
          <p:nvPr/>
        </p:nvSpPr>
        <p:spPr>
          <a:xfrm rot="3427696">
            <a:off x="7456282" y="3338886"/>
            <a:ext cx="3743810" cy="1200329"/>
          </a:xfrm>
          <a:prstGeom prst="rect">
            <a:avLst/>
          </a:prstGeom>
          <a:noFill/>
        </p:spPr>
        <p:txBody>
          <a:bodyPr wrap="square" rtlCol="0">
            <a:spAutoFit/>
          </a:bodyPr>
          <a:lstStyle/>
          <a:p>
            <a:r>
              <a:rPr lang="en-US" altLang="zh-CN" sz="7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rPr>
              <a:t>Chapter</a:t>
            </a:r>
            <a:endParaRPr lang="zh-CN" altLang="en-US" sz="3200" b="1" dirty="0">
              <a:solidFill>
                <a:schemeClr val="bg1"/>
              </a:solidFill>
              <a:effectLst>
                <a:outerShdw blurRad="38100" dist="38100" dir="2700000" algn="tl">
                  <a:srgbClr val="000000">
                    <a:alpha val="43137"/>
                  </a:srgbClr>
                </a:outerShdw>
              </a:effectLst>
              <a:latin typeface="Agency FB" panose="020B0503020202020204" pitchFamily="34" charset="0"/>
              <a:ea typeface="微软雅黑" panose="020B0503020204020204" pitchFamily="34" charset="-122"/>
            </a:endParaRPr>
          </a:p>
        </p:txBody>
      </p:sp>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18711">
            <a:off x="4637440" y="2946343"/>
            <a:ext cx="692785" cy="659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纹理建模</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15" name="组合 14"/>
          <p:cNvGrpSpPr/>
          <p:nvPr/>
        </p:nvGrpSpPr>
        <p:grpSpPr>
          <a:xfrm>
            <a:off x="1064552" y="2210383"/>
            <a:ext cx="5979715" cy="1080998"/>
            <a:chOff x="1064552" y="1736250"/>
            <a:chExt cx="5979715" cy="1080998"/>
          </a:xfrm>
        </p:grpSpPr>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4552" y="1736250"/>
              <a:ext cx="1066153" cy="1080998"/>
            </a:xfrm>
            <a:prstGeom prst="rect">
              <a:avLst/>
            </a:prstGeom>
          </p:spPr>
        </p:pic>
        <p:grpSp>
          <p:nvGrpSpPr>
            <p:cNvPr id="11" name="组合 10"/>
            <p:cNvGrpSpPr/>
            <p:nvPr/>
          </p:nvGrpSpPr>
          <p:grpSpPr>
            <a:xfrm>
              <a:off x="2366884" y="1776074"/>
              <a:ext cx="4677383" cy="855914"/>
              <a:chOff x="1217327" y="4016844"/>
              <a:chExt cx="4677383" cy="855914"/>
            </a:xfrm>
          </p:grpSpPr>
          <p:sp>
            <p:nvSpPr>
              <p:cNvPr id="12" name="Title 20"/>
              <p:cNvSpPr txBox="1"/>
              <p:nvPr/>
            </p:nvSpPr>
            <p:spPr>
              <a:xfrm>
                <a:off x="1258665" y="4587680"/>
                <a:ext cx="4636045" cy="28507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en-US" altLang="zh-CN" sz="1400" b="1" dirty="0">
                    <a:solidFill>
                      <a:srgbClr val="31A38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将纹理建模为</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N</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阶</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统计量</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33912" y="4016844"/>
                <a:ext cx="4260798"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基于统计分布的参数化纹理建模方法</a:t>
                </a:r>
              </a:p>
            </p:txBody>
          </p:sp>
        </p:grpSp>
      </p:grpSp>
      <p:grpSp>
        <p:nvGrpSpPr>
          <p:cNvPr id="16" name="组合 15"/>
          <p:cNvGrpSpPr/>
          <p:nvPr/>
        </p:nvGrpSpPr>
        <p:grpSpPr>
          <a:xfrm>
            <a:off x="1064552" y="4067098"/>
            <a:ext cx="6354962" cy="1080998"/>
            <a:chOff x="1064552" y="1736250"/>
            <a:chExt cx="6354962" cy="1080998"/>
          </a:xfrm>
        </p:grpSpPr>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4552" y="1736250"/>
              <a:ext cx="1066153" cy="1080998"/>
            </a:xfrm>
            <a:prstGeom prst="rect">
              <a:avLst/>
            </a:prstGeom>
          </p:spPr>
        </p:pic>
        <p:grpSp>
          <p:nvGrpSpPr>
            <p:cNvPr id="18" name="组合 17"/>
            <p:cNvGrpSpPr/>
            <p:nvPr/>
          </p:nvGrpSpPr>
          <p:grpSpPr>
            <a:xfrm>
              <a:off x="2366884" y="1776074"/>
              <a:ext cx="5052630" cy="857972"/>
              <a:chOff x="1217327" y="4016844"/>
              <a:chExt cx="5052630" cy="857972"/>
            </a:xfrm>
          </p:grpSpPr>
          <p:sp>
            <p:nvSpPr>
              <p:cNvPr id="19" name="Title 20"/>
              <p:cNvSpPr txBox="1"/>
              <p:nvPr/>
            </p:nvSpPr>
            <p:spPr>
              <a:xfrm>
                <a:off x="1633912" y="4589738"/>
                <a:ext cx="4636045" cy="28507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主要是用</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patch</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相似度匹配进行逐点合成</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0" name="椭圆 19"/>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633912" y="4016844"/>
                <a:ext cx="4260798"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en-US" altLang="zh-CN" sz="2000" b="1" dirty="0" err="1">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MRF</a:t>
                </a:r>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的非参数化纹理建模方法</a:t>
                </a:r>
              </a:p>
            </p:txBody>
          </p:sp>
        </p:grpSp>
      </p:grpSp>
      <p:sp>
        <p:nvSpPr>
          <p:cNvPr id="22" name="Title 20"/>
          <p:cNvSpPr txBox="1"/>
          <p:nvPr/>
        </p:nvSpPr>
        <p:spPr>
          <a:xfrm>
            <a:off x="9259669" y="2253091"/>
            <a:ext cx="646331" cy="3052687"/>
          </a:xfrm>
          <a:prstGeom prst="rect">
            <a:avLst/>
          </a:prstGeom>
        </p:spPr>
        <p:txBody>
          <a:bodyPr vert="eaVert"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解决了图片风格迁移中“如何对风格图中的风格特征进行建模和提取”的问题。</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9864999" y="2210383"/>
            <a:ext cx="492443" cy="1533589"/>
          </a:xfrm>
          <a:prstGeom prst="rect">
            <a:avLst/>
          </a:prstGeom>
          <a:noFill/>
        </p:spPr>
        <p:txBody>
          <a:bodyPr vert="eaVert"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纹理建模</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heel(1)">
                                      <p:cBhvr>
                                        <p:cTn id="16" dur="12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3666802" cy="688628"/>
            <a:chOff x="311727" y="311729"/>
            <a:chExt cx="3666802"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2415213" cy="461665"/>
            </a:xfrm>
            <a:prstGeom prst="rect">
              <a:avLst/>
            </a:prstGeom>
          </p:spPr>
          <p:txBody>
            <a:bodyPr wrap="square">
              <a:spAutoFit/>
            </a:bodyPr>
            <a:lstStyle/>
            <a:p>
              <a:pPr algn="l" fontAlgn="auto">
                <a:spcBef>
                  <a:spcPts val="0"/>
                </a:spcBef>
                <a:spcAft>
                  <a:spcPts val="0"/>
                </a:spcAft>
              </a:pPr>
              <a:r>
                <a:rPr lang="zh-CN" altLang="en-US" sz="2400" b="1" dirty="0" smtClean="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图像重建</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8" name="矩形 7"/>
          <p:cNvSpPr/>
          <p:nvPr/>
        </p:nvSpPr>
        <p:spPr>
          <a:xfrm>
            <a:off x="4498622" y="2178756"/>
            <a:ext cx="3194755" cy="4679244"/>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9252" y="3937447"/>
            <a:ext cx="1793494" cy="1764531"/>
          </a:xfrm>
          <a:prstGeom prst="rect">
            <a:avLst/>
          </a:prstGeom>
        </p:spPr>
      </p:pic>
      <p:grpSp>
        <p:nvGrpSpPr>
          <p:cNvPr id="11" name="组合 10"/>
          <p:cNvGrpSpPr/>
          <p:nvPr/>
        </p:nvGrpSpPr>
        <p:grpSpPr>
          <a:xfrm>
            <a:off x="449337" y="2191228"/>
            <a:ext cx="4245855" cy="1502245"/>
            <a:chOff x="1217327" y="4016844"/>
            <a:chExt cx="4245855" cy="1502245"/>
          </a:xfrm>
        </p:grpSpPr>
        <p:sp>
          <p:nvSpPr>
            <p:cNvPr id="12" name="Title 20"/>
            <p:cNvSpPr txBox="1"/>
            <p:nvPr/>
          </p:nvSpPr>
          <p:spPr>
            <a:xfrm>
              <a:off x="1822434" y="4587680"/>
              <a:ext cx="3270422"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由随机噪声作为起始图，然后不断迭代改变图片的所有像素值来寻找一个目标结果图。迭代优化很多次，这个方法十分耗时。</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33912" y="4016844"/>
              <a:ext cx="3829270"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在线图像优化的慢速图像重建</a:t>
              </a:r>
            </a:p>
          </p:txBody>
        </p:sp>
      </p:grpSp>
      <p:grpSp>
        <p:nvGrpSpPr>
          <p:cNvPr id="15" name="组合 14"/>
          <p:cNvGrpSpPr/>
          <p:nvPr/>
        </p:nvGrpSpPr>
        <p:grpSpPr>
          <a:xfrm>
            <a:off x="7867133" y="4931812"/>
            <a:ext cx="4063697" cy="1502245"/>
            <a:chOff x="1217327" y="4016844"/>
            <a:chExt cx="4063697" cy="1502245"/>
          </a:xfrm>
        </p:grpSpPr>
        <p:sp>
          <p:nvSpPr>
            <p:cNvPr id="16" name="Title 20"/>
            <p:cNvSpPr txBox="1"/>
            <p:nvPr/>
          </p:nvSpPr>
          <p:spPr>
            <a:xfrm>
              <a:off x="1744200" y="4587680"/>
              <a:ext cx="3536823"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一个前向网络，提前用很多训练数据进行训练，训练过程将一个特征表达作为输入，重建结果图像作为</a:t>
              </a:r>
              <a:r>
                <a:rPr lang="zh-CN" altLang="en-US" sz="1400" b="1" dirty="0" smtClean="0">
                  <a:solidFill>
                    <a:srgbClr val="31A386"/>
                  </a:solidFill>
                  <a:latin typeface="微软雅黑" panose="020B0503020204020204" pitchFamily="34" charset="-122"/>
                  <a:ea typeface="微软雅黑" panose="020B0503020204020204" pitchFamily="34" charset="-122"/>
                  <a:cs typeface="+mn-ea"/>
                  <a:sym typeface="+mn-lt"/>
                </a:rPr>
                <a:t>输出。</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1217327" y="4035371"/>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33912" y="4016844"/>
              <a:ext cx="3647112" cy="400110"/>
            </a:xfrm>
            <a:prstGeom prst="rect">
              <a:avLst/>
            </a:prstGeom>
            <a:noFill/>
          </p:spPr>
          <p:txBody>
            <a:bodyPr wrap="square" rtlCol="0">
              <a:spAutoFit/>
            </a:bodyPr>
            <a:lstStyle/>
            <a:p>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离线</a:t>
              </a:r>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模型优化的快速图像</a:t>
              </a:r>
              <a:r>
                <a:rPr lang="zh-CN" altLang="en-US" sz="2000" b="1" dirty="0" smtClean="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重建</a:t>
              </a:r>
              <a:endPar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9" name="矩形 18"/>
          <p:cNvSpPr/>
          <p:nvPr/>
        </p:nvSpPr>
        <p:spPr>
          <a:xfrm>
            <a:off x="556428" y="3917312"/>
            <a:ext cx="3811871" cy="722489"/>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867133" y="3966558"/>
            <a:ext cx="3888262" cy="722489"/>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136638" y="2458259"/>
            <a:ext cx="2415213" cy="646331"/>
          </a:xfrm>
          <a:prstGeom prst="rect">
            <a:avLst/>
          </a:prstGeom>
        </p:spPr>
        <p:txBody>
          <a:bodyPr wrap="square">
            <a:spAutoFit/>
          </a:bodyPr>
          <a:lstStyle/>
          <a:p>
            <a:pPr algn="l" fontAlgn="auto">
              <a:spcBef>
                <a:spcPts val="0"/>
              </a:spcBef>
              <a:spcAft>
                <a:spcPts val="0"/>
              </a:spcAft>
            </a:pPr>
            <a:r>
              <a:rPr lang="zh-CN" altLang="en-US" sz="3600" b="1"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图像重建</a:t>
            </a:r>
            <a:endParaRPr lang="en-US" altLang="zh-CN" sz="36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Tree>
  </p:cSld>
  <p:clrMapOvr>
    <a:masterClrMapping/>
  </p:clrMapOvr>
  <mc:AlternateContent xmlns:mc="http://schemas.openxmlformats.org/markup-compatibility/2006" xmlns:p14="http://schemas.microsoft.com/office/powerpoint/2010/main">
    <mc:Choice Requires="p14">
      <p:transition spd="slow" p14:dur="17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1727" y="311729"/>
            <a:ext cx="4359127" cy="688628"/>
            <a:chOff x="311727" y="311729"/>
            <a:chExt cx="4359127" cy="688628"/>
          </a:xfrm>
        </p:grpSpPr>
        <p:grpSp>
          <p:nvGrpSpPr>
            <p:cNvPr id="3" name="组合 2"/>
            <p:cNvGrpSpPr/>
            <p:nvPr/>
          </p:nvGrpSpPr>
          <p:grpSpPr>
            <a:xfrm>
              <a:off x="311727" y="311729"/>
              <a:ext cx="997527" cy="618990"/>
              <a:chOff x="2265218" y="0"/>
              <a:chExt cx="2583872" cy="4675908"/>
            </a:xfrm>
          </p:grpSpPr>
          <p:sp>
            <p:nvSpPr>
              <p:cNvPr id="5" name="矩形 4"/>
              <p:cNvSpPr/>
              <p:nvPr/>
            </p:nvSpPr>
            <p:spPr>
              <a:xfrm>
                <a:off x="2265218" y="0"/>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923309" y="623454"/>
                <a:ext cx="1267690" cy="3429000"/>
              </a:xfrm>
              <a:prstGeom prst="rect">
                <a:avLst/>
              </a:prstGeom>
              <a:solidFill>
                <a:srgbClr val="EBB8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81400" y="1246908"/>
                <a:ext cx="1267690" cy="3429000"/>
              </a:xfrm>
              <a:prstGeom prst="rect">
                <a:avLst/>
              </a:prstGeom>
              <a:solidFill>
                <a:srgbClr val="31A38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矩形 3"/>
            <p:cNvSpPr/>
            <p:nvPr/>
          </p:nvSpPr>
          <p:spPr>
            <a:xfrm>
              <a:off x="1563316" y="538692"/>
              <a:ext cx="3107538" cy="461665"/>
            </a:xfrm>
            <a:prstGeom prst="rect">
              <a:avLst/>
            </a:prstGeom>
          </p:spPr>
          <p:txBody>
            <a:bodyPr wrap="square">
              <a:spAutoFit/>
            </a:bodyPr>
            <a:lstStyle/>
            <a:p>
              <a:r>
                <a:rPr lang="zh-CN" altLang="en-US"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慢速图像风格化迁移</a:t>
              </a:r>
              <a:endParaRPr lang="en-US" altLang="zh-CN" sz="2400" b="1" dirty="0">
                <a:solidFill>
                  <a:srgbClr val="55B7A8"/>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10" name="任意多边形: 形状 9"/>
          <p:cNvSpPr/>
          <p:nvPr/>
        </p:nvSpPr>
        <p:spPr>
          <a:xfrm flipH="1">
            <a:off x="7452074" y="0"/>
            <a:ext cx="3608173" cy="6017741"/>
          </a:xfrm>
          <a:custGeom>
            <a:avLst/>
            <a:gdLst>
              <a:gd name="connsiteX0" fmla="*/ 2932057 w 3608173"/>
              <a:gd name="connsiteY0" fmla="*/ 5268308 h 6017741"/>
              <a:gd name="connsiteX1" fmla="*/ 2759062 w 3608173"/>
              <a:gd name="connsiteY1" fmla="*/ 5441303 h 6017741"/>
              <a:gd name="connsiteX2" fmla="*/ 2932057 w 3608173"/>
              <a:gd name="connsiteY2" fmla="*/ 5614298 h 6017741"/>
              <a:gd name="connsiteX3" fmla="*/ 3105052 w 3608173"/>
              <a:gd name="connsiteY3" fmla="*/ 5441303 h 6017741"/>
              <a:gd name="connsiteX4" fmla="*/ 2932057 w 3608173"/>
              <a:gd name="connsiteY4" fmla="*/ 5268308 h 6017741"/>
              <a:gd name="connsiteX5" fmla="*/ 2932058 w 3608173"/>
              <a:gd name="connsiteY5" fmla="*/ 4219215 h 6017741"/>
              <a:gd name="connsiteX6" fmla="*/ 2759063 w 3608173"/>
              <a:gd name="connsiteY6" fmla="*/ 4392210 h 6017741"/>
              <a:gd name="connsiteX7" fmla="*/ 2932058 w 3608173"/>
              <a:gd name="connsiteY7" fmla="*/ 4565205 h 6017741"/>
              <a:gd name="connsiteX8" fmla="*/ 3105053 w 3608173"/>
              <a:gd name="connsiteY8" fmla="*/ 4392210 h 6017741"/>
              <a:gd name="connsiteX9" fmla="*/ 2932058 w 3608173"/>
              <a:gd name="connsiteY9" fmla="*/ 4219215 h 6017741"/>
              <a:gd name="connsiteX10" fmla="*/ 2932058 w 3608173"/>
              <a:gd name="connsiteY10" fmla="*/ 3170123 h 6017741"/>
              <a:gd name="connsiteX11" fmla="*/ 2759063 w 3608173"/>
              <a:gd name="connsiteY11" fmla="*/ 3343118 h 6017741"/>
              <a:gd name="connsiteX12" fmla="*/ 2932058 w 3608173"/>
              <a:gd name="connsiteY12" fmla="*/ 3516113 h 6017741"/>
              <a:gd name="connsiteX13" fmla="*/ 3105053 w 3608173"/>
              <a:gd name="connsiteY13" fmla="*/ 3343118 h 6017741"/>
              <a:gd name="connsiteX14" fmla="*/ 2932058 w 3608173"/>
              <a:gd name="connsiteY14" fmla="*/ 3170123 h 6017741"/>
              <a:gd name="connsiteX15" fmla="*/ 2932058 w 3608173"/>
              <a:gd name="connsiteY15" fmla="*/ 2121031 h 6017741"/>
              <a:gd name="connsiteX16" fmla="*/ 2759063 w 3608173"/>
              <a:gd name="connsiteY16" fmla="*/ 2294026 h 6017741"/>
              <a:gd name="connsiteX17" fmla="*/ 2932058 w 3608173"/>
              <a:gd name="connsiteY17" fmla="*/ 2467021 h 6017741"/>
              <a:gd name="connsiteX18" fmla="*/ 3105053 w 3608173"/>
              <a:gd name="connsiteY18" fmla="*/ 2294026 h 6017741"/>
              <a:gd name="connsiteX19" fmla="*/ 2932058 w 3608173"/>
              <a:gd name="connsiteY19" fmla="*/ 2121031 h 6017741"/>
              <a:gd name="connsiteX20" fmla="*/ 0 w 3608173"/>
              <a:gd name="connsiteY20" fmla="*/ 0 h 6017741"/>
              <a:gd name="connsiteX21" fmla="*/ 3608173 w 3608173"/>
              <a:gd name="connsiteY21" fmla="*/ 0 h 6017741"/>
              <a:gd name="connsiteX22" fmla="*/ 3608173 w 3608173"/>
              <a:gd name="connsiteY22" fmla="*/ 6017741 h 6017741"/>
              <a:gd name="connsiteX23" fmla="*/ 0 w 3608173"/>
              <a:gd name="connsiteY23" fmla="*/ 6017741 h 60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08173" h="6017741">
                <a:moveTo>
                  <a:pt x="2932057" y="5268308"/>
                </a:moveTo>
                <a:cubicBezTo>
                  <a:pt x="2836514" y="5268308"/>
                  <a:pt x="2759062" y="5345760"/>
                  <a:pt x="2759062" y="5441303"/>
                </a:cubicBezTo>
                <a:cubicBezTo>
                  <a:pt x="2759062" y="5536846"/>
                  <a:pt x="2836514" y="5614298"/>
                  <a:pt x="2932057" y="5614298"/>
                </a:cubicBezTo>
                <a:cubicBezTo>
                  <a:pt x="3027600" y="5614298"/>
                  <a:pt x="3105052" y="5536846"/>
                  <a:pt x="3105052" y="5441303"/>
                </a:cubicBezTo>
                <a:cubicBezTo>
                  <a:pt x="3105052" y="5345760"/>
                  <a:pt x="3027600" y="5268308"/>
                  <a:pt x="2932057" y="5268308"/>
                </a:cubicBezTo>
                <a:close/>
                <a:moveTo>
                  <a:pt x="2932058" y="4219215"/>
                </a:moveTo>
                <a:cubicBezTo>
                  <a:pt x="2836515" y="4219215"/>
                  <a:pt x="2759063" y="4296667"/>
                  <a:pt x="2759063" y="4392210"/>
                </a:cubicBezTo>
                <a:cubicBezTo>
                  <a:pt x="2759063" y="4487753"/>
                  <a:pt x="2836515" y="4565205"/>
                  <a:pt x="2932058" y="4565205"/>
                </a:cubicBezTo>
                <a:cubicBezTo>
                  <a:pt x="3027601" y="4565205"/>
                  <a:pt x="3105053" y="4487753"/>
                  <a:pt x="3105053" y="4392210"/>
                </a:cubicBezTo>
                <a:cubicBezTo>
                  <a:pt x="3105053" y="4296667"/>
                  <a:pt x="3027601" y="4219215"/>
                  <a:pt x="2932058" y="4219215"/>
                </a:cubicBezTo>
                <a:close/>
                <a:moveTo>
                  <a:pt x="2932058" y="3170123"/>
                </a:moveTo>
                <a:cubicBezTo>
                  <a:pt x="2836515" y="3170123"/>
                  <a:pt x="2759063" y="3247575"/>
                  <a:pt x="2759063" y="3343118"/>
                </a:cubicBezTo>
                <a:cubicBezTo>
                  <a:pt x="2759063" y="3438661"/>
                  <a:pt x="2836515" y="3516113"/>
                  <a:pt x="2932058" y="3516113"/>
                </a:cubicBezTo>
                <a:cubicBezTo>
                  <a:pt x="3027601" y="3516113"/>
                  <a:pt x="3105053" y="3438661"/>
                  <a:pt x="3105053" y="3343118"/>
                </a:cubicBezTo>
                <a:cubicBezTo>
                  <a:pt x="3105053" y="3247575"/>
                  <a:pt x="3027601" y="3170123"/>
                  <a:pt x="2932058" y="3170123"/>
                </a:cubicBezTo>
                <a:close/>
                <a:moveTo>
                  <a:pt x="2932058" y="2121031"/>
                </a:moveTo>
                <a:cubicBezTo>
                  <a:pt x="2836515" y="2121031"/>
                  <a:pt x="2759063" y="2198483"/>
                  <a:pt x="2759063" y="2294026"/>
                </a:cubicBezTo>
                <a:cubicBezTo>
                  <a:pt x="2759063" y="2389569"/>
                  <a:pt x="2836515" y="2467021"/>
                  <a:pt x="2932058" y="2467021"/>
                </a:cubicBezTo>
                <a:cubicBezTo>
                  <a:pt x="3027601" y="2467021"/>
                  <a:pt x="3105053" y="2389569"/>
                  <a:pt x="3105053" y="2294026"/>
                </a:cubicBezTo>
                <a:cubicBezTo>
                  <a:pt x="3105053" y="2198483"/>
                  <a:pt x="3027601" y="2121031"/>
                  <a:pt x="2932058" y="2121031"/>
                </a:cubicBezTo>
                <a:close/>
                <a:moveTo>
                  <a:pt x="0" y="0"/>
                </a:moveTo>
                <a:lnTo>
                  <a:pt x="3608173" y="0"/>
                </a:lnTo>
                <a:lnTo>
                  <a:pt x="3608173" y="6017741"/>
                </a:lnTo>
                <a:lnTo>
                  <a:pt x="0" y="6017741"/>
                </a:lnTo>
                <a:close/>
              </a:path>
            </a:pathLst>
          </a:custGeom>
          <a:solidFill>
            <a:srgbClr val="31A386">
              <a:alpha val="83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文本框 10"/>
          <p:cNvSpPr txBox="1"/>
          <p:nvPr/>
        </p:nvSpPr>
        <p:spPr>
          <a:xfrm>
            <a:off x="8959639" y="621224"/>
            <a:ext cx="1415772" cy="4516290"/>
          </a:xfrm>
          <a:prstGeom prst="rect">
            <a:avLst/>
          </a:prstGeom>
          <a:noFill/>
        </p:spPr>
        <p:txBody>
          <a:bodyPr vert="eaVert" wrap="square" rtlCol="0">
            <a:spAutoFit/>
          </a:bodyPr>
          <a:lstStyle/>
          <a:p>
            <a:r>
              <a:rPr lang="zh-CN" altLang="en-US" sz="4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速</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图像风格化</a:t>
            </a:r>
            <a:r>
              <a:rPr lang="zh-CN" altLang="en-US" sz="4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迁</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移</a:t>
            </a:r>
            <a:r>
              <a:rPr lang="zh-CN" altLang="en-US" sz="4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图像优化</a:t>
            </a:r>
            <a:r>
              <a:rPr lang="zh-CN" altLang="en-US" sz="4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的慢</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062112" y="1619318"/>
            <a:ext cx="4636045" cy="1797745"/>
            <a:chOff x="1834011" y="2434527"/>
            <a:chExt cx="4636045" cy="1797745"/>
          </a:xfrm>
        </p:grpSpPr>
        <p:sp>
          <p:nvSpPr>
            <p:cNvPr id="12" name="Title 20"/>
            <p:cNvSpPr txBox="1"/>
            <p:nvPr/>
          </p:nvSpPr>
          <p:spPr>
            <a:xfrm>
              <a:off x="1834011" y="2939610"/>
              <a:ext cx="4636045" cy="1292662"/>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由随机噪声作为起始图，然后不断迭代改变图片的所有像素值来寻找一个目标结果图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x'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，这个目标结果图的特征表达和我们作为重建目标的目标特征表达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Φ(x) </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相似，即像素迭代的目标为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Φ(x')≈Φ(x) </a:t>
              </a:r>
            </a:p>
          </p:txBody>
        </p:sp>
        <p:sp>
          <p:nvSpPr>
            <p:cNvPr id="13" name="椭圆 12"/>
            <p:cNvSpPr/>
            <p:nvPr/>
          </p:nvSpPr>
          <p:spPr>
            <a:xfrm>
              <a:off x="6124067" y="2488648"/>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116462" y="2434527"/>
              <a:ext cx="3180600"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基于统计分布的参数化</a:t>
              </a:r>
            </a:p>
          </p:txBody>
        </p:sp>
      </p:grpSp>
      <p:grpSp>
        <p:nvGrpSpPr>
          <p:cNvPr id="19" name="组合 18"/>
          <p:cNvGrpSpPr/>
          <p:nvPr/>
        </p:nvGrpSpPr>
        <p:grpSpPr>
          <a:xfrm>
            <a:off x="2062112" y="4235504"/>
            <a:ext cx="4636045" cy="1436492"/>
            <a:chOff x="1834011" y="2434527"/>
            <a:chExt cx="4636045" cy="1436492"/>
          </a:xfrm>
        </p:grpSpPr>
        <p:sp>
          <p:nvSpPr>
            <p:cNvPr id="20" name="Title 20"/>
            <p:cNvSpPr txBox="1"/>
            <p:nvPr/>
          </p:nvSpPr>
          <p:spPr>
            <a:xfrm>
              <a:off x="1834011" y="2939610"/>
              <a:ext cx="4636045" cy="931409"/>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50000"/>
                </a:lnSpc>
                <a:spcBef>
                  <a:spcPts val="1200"/>
                </a:spcBef>
              </a:pP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先将风格图和重建风格化结果图分成若干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patch</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，然后对于每个重建结果图中的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patch</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，去寻找并逼近与其最接近的风格 </a:t>
              </a:r>
              <a:r>
                <a:rPr lang="en-US" altLang="zh-CN" sz="1400" b="1" dirty="0">
                  <a:solidFill>
                    <a:srgbClr val="31A386"/>
                  </a:solidFill>
                  <a:latin typeface="微软雅黑" panose="020B0503020204020204" pitchFamily="34" charset="-122"/>
                  <a:ea typeface="微软雅黑" panose="020B0503020204020204" pitchFamily="34" charset="-122"/>
                  <a:cs typeface="+mn-ea"/>
                  <a:sym typeface="+mn-lt"/>
                </a:rPr>
                <a:t>patch</a:t>
              </a:r>
              <a:r>
                <a:rPr lang="zh-CN" altLang="en-US" sz="1400" b="1" dirty="0">
                  <a:solidFill>
                    <a:srgbClr val="31A386"/>
                  </a:solidFill>
                  <a:latin typeface="微软雅黑" panose="020B0503020204020204" pitchFamily="34" charset="-122"/>
                  <a:ea typeface="微软雅黑" panose="020B0503020204020204" pitchFamily="34" charset="-122"/>
                  <a:cs typeface="+mn-ea"/>
                  <a:sym typeface="+mn-lt"/>
                </a:rPr>
                <a:t>。</a:t>
              </a:r>
              <a:endParaRPr lang="en-US" altLang="zh-CN" sz="1400" b="1" dirty="0">
                <a:solidFill>
                  <a:srgbClr val="31A386"/>
                </a:solidFill>
                <a:latin typeface="微软雅黑" panose="020B0503020204020204" pitchFamily="34" charset="-122"/>
                <a:ea typeface="微软雅黑" panose="020B0503020204020204" pitchFamily="34" charset="-122"/>
                <a:cs typeface="+mn-ea"/>
                <a:sym typeface="+mn-lt"/>
              </a:endParaRPr>
            </a:p>
          </p:txBody>
        </p:sp>
        <p:sp>
          <p:nvSpPr>
            <p:cNvPr id="21" name="椭圆 20"/>
            <p:cNvSpPr/>
            <p:nvPr/>
          </p:nvSpPr>
          <p:spPr>
            <a:xfrm>
              <a:off x="6124067" y="2488648"/>
              <a:ext cx="345989" cy="345989"/>
            </a:xfrm>
            <a:prstGeom prst="ellipse">
              <a:avLst/>
            </a:prstGeom>
            <a:solidFill>
              <a:srgbClr val="55B7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343002" y="2434527"/>
              <a:ext cx="2727519" cy="400110"/>
            </a:xfrm>
            <a:prstGeom prst="rect">
              <a:avLst/>
            </a:prstGeom>
            <a:noFill/>
          </p:spPr>
          <p:txBody>
            <a:bodyPr wrap="square" rtlCol="0">
              <a:spAutoFit/>
            </a:bodyPr>
            <a:lstStyle/>
            <a:p>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a:t>
              </a:r>
              <a:r>
                <a:rPr lang="en-US" altLang="zh-CN" sz="2000" b="1" dirty="0" err="1">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MRF</a:t>
              </a:r>
              <a:r>
                <a:rPr lang="zh-CN" altLang="en-US" sz="2000" b="1" dirty="0">
                  <a:solidFill>
                    <a:srgbClr val="EBB8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的非参数化</a:t>
              </a:r>
            </a:p>
          </p:txBody>
        </p:sp>
      </p:grpSp>
    </p:spTree>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TotalTime>
  <Words>1823</Words>
  <Application>Microsoft Office PowerPoint</Application>
  <PresentationFormat>宽屏</PresentationFormat>
  <Paragraphs>164</Paragraphs>
  <Slides>39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Adobe 宋体 Std L</vt:lpstr>
      <vt:lpstr>Agency FB</vt:lpstr>
      <vt:lpstr>Gisha</vt:lpstr>
      <vt:lpstr>等线</vt:lpstr>
      <vt:lpstr>微软雅黑</vt:lpstr>
      <vt:lpstr>Arial</vt:lpstr>
      <vt:lpstr>Calibri</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肖 昊坪</cp:lastModifiedBy>
  <cp:revision>460</cp:revision>
  <dcterms:created xsi:type="dcterms:W3CDTF">2017-08-18T03:02:00Z</dcterms:created>
  <dcterms:modified xsi:type="dcterms:W3CDTF">2019-06-10T02:53:12Z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